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9" r:id="rId1"/>
    <p:sldMasterId id="2147483791" r:id="rId2"/>
  </p:sldMasterIdLst>
  <p:notesMasterIdLst>
    <p:notesMasterId r:id="rId61"/>
  </p:notesMasterIdLst>
  <p:handoutMasterIdLst>
    <p:handoutMasterId r:id="rId62"/>
  </p:handoutMasterIdLst>
  <p:sldIdLst>
    <p:sldId id="2167" r:id="rId3"/>
    <p:sldId id="2223" r:id="rId4"/>
    <p:sldId id="2224" r:id="rId5"/>
    <p:sldId id="2225" r:id="rId6"/>
    <p:sldId id="2226" r:id="rId7"/>
    <p:sldId id="2227" r:id="rId8"/>
    <p:sldId id="2228" r:id="rId9"/>
    <p:sldId id="2229" r:id="rId10"/>
    <p:sldId id="2230" r:id="rId11"/>
    <p:sldId id="2231" r:id="rId12"/>
    <p:sldId id="2166" r:id="rId13"/>
    <p:sldId id="2218" r:id="rId14"/>
    <p:sldId id="2168" r:id="rId15"/>
    <p:sldId id="2169" r:id="rId16"/>
    <p:sldId id="2170" r:id="rId17"/>
    <p:sldId id="2171" r:id="rId18"/>
    <p:sldId id="2172" r:id="rId19"/>
    <p:sldId id="2173" r:id="rId20"/>
    <p:sldId id="2174" r:id="rId21"/>
    <p:sldId id="2175" r:id="rId22"/>
    <p:sldId id="2178" r:id="rId23"/>
    <p:sldId id="2179" r:id="rId24"/>
    <p:sldId id="2180" r:id="rId25"/>
    <p:sldId id="2181" r:id="rId26"/>
    <p:sldId id="2182" r:id="rId27"/>
    <p:sldId id="2183" r:id="rId28"/>
    <p:sldId id="2184" r:id="rId29"/>
    <p:sldId id="2185" r:id="rId30"/>
    <p:sldId id="2186" r:id="rId31"/>
    <p:sldId id="2187" r:id="rId32"/>
    <p:sldId id="2188" r:id="rId33"/>
    <p:sldId id="2189" r:id="rId34"/>
    <p:sldId id="2190" r:id="rId35"/>
    <p:sldId id="2191" r:id="rId36"/>
    <p:sldId id="2192" r:id="rId37"/>
    <p:sldId id="2193" r:id="rId38"/>
    <p:sldId id="2194" r:id="rId39"/>
    <p:sldId id="2195" r:id="rId40"/>
    <p:sldId id="2219" r:id="rId41"/>
    <p:sldId id="2220" r:id="rId42"/>
    <p:sldId id="2198" r:id="rId43"/>
    <p:sldId id="2199" r:id="rId44"/>
    <p:sldId id="2200" r:id="rId45"/>
    <p:sldId id="2201" r:id="rId46"/>
    <p:sldId id="2221" r:id="rId47"/>
    <p:sldId id="2222" r:id="rId48"/>
    <p:sldId id="2202" r:id="rId49"/>
    <p:sldId id="2203" r:id="rId50"/>
    <p:sldId id="2204" r:id="rId51"/>
    <p:sldId id="2205" r:id="rId52"/>
    <p:sldId id="2206" r:id="rId53"/>
    <p:sldId id="2207" r:id="rId54"/>
    <p:sldId id="2208" r:id="rId55"/>
    <p:sldId id="2209" r:id="rId56"/>
    <p:sldId id="2210" r:id="rId57"/>
    <p:sldId id="2211" r:id="rId58"/>
    <p:sldId id="2232" r:id="rId59"/>
    <p:sldId id="2147" r:id="rId60"/>
  </p:sldIdLst>
  <p:sldSz cx="11523663" cy="6480175"/>
  <p:notesSz cx="6797675" cy="9928225"/>
  <p:defaultTex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13">
          <p15:clr>
            <a:srgbClr val="A4A3A4"/>
          </p15:clr>
        </p15:guide>
        <p15:guide id="2" pos="3718">
          <p15:clr>
            <a:srgbClr val="A4A3A4"/>
          </p15:clr>
        </p15:guide>
      </p15:sldGuideLst>
    </p:ext>
    <p:ext uri="{2D200454-40CA-4A62-9FC3-DE9A4176ACB9}">
      <p15:notesGuideLst xmlns:p15="http://schemas.microsoft.com/office/powerpoint/2012/main">
        <p15:guide id="1" orient="horz" pos="3544">
          <p15:clr>
            <a:srgbClr val="A4A3A4"/>
          </p15:clr>
        </p15:guide>
        <p15:guide id="2" pos="219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usfoun" initials="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9933"/>
    <a:srgbClr val="FF9900"/>
    <a:srgbClr val="ECBD00"/>
    <a:srgbClr val="012FC6"/>
    <a:srgbClr val="C5863B"/>
    <a:srgbClr val="B9E7DC"/>
    <a:srgbClr val="DE7300"/>
    <a:srgbClr val="FFFF66"/>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42" autoAdjust="0"/>
    <p:restoredTop sz="96424" autoAdjust="0"/>
  </p:normalViewPr>
  <p:slideViewPr>
    <p:cSldViewPr snapToObjects="1">
      <p:cViewPr varScale="1">
        <p:scale>
          <a:sx n="93" d="100"/>
          <a:sy n="93" d="100"/>
        </p:scale>
        <p:origin x="662" y="62"/>
      </p:cViewPr>
      <p:guideLst>
        <p:guide orient="horz" pos="2313"/>
        <p:guide pos="3718"/>
      </p:guideLst>
    </p:cSldViewPr>
  </p:slideViewPr>
  <p:notesTextViewPr>
    <p:cViewPr>
      <p:scale>
        <a:sx n="1" d="1"/>
        <a:sy n="1" d="1"/>
      </p:scale>
      <p:origin x="0" y="0"/>
    </p:cViewPr>
  </p:notesTextViewPr>
  <p:sorterViewPr>
    <p:cViewPr varScale="1">
      <p:scale>
        <a:sx n="100" d="100"/>
        <a:sy n="100" d="100"/>
      </p:scale>
      <p:origin x="0" y="0"/>
    </p:cViewPr>
  </p:sorterViewPr>
  <p:notesViewPr>
    <p:cSldViewPr snapToObjects="1">
      <p:cViewPr varScale="1">
        <p:scale>
          <a:sx n="52" d="100"/>
          <a:sy n="52" d="100"/>
        </p:scale>
        <p:origin x="-2922" y="-90"/>
      </p:cViewPr>
      <p:guideLst>
        <p:guide orient="horz" pos="3544"/>
        <p:guide pos="2193"/>
      </p:guideLst>
    </p:cSldViewPr>
  </p:notesViewPr>
  <p:gridSpacing cx="720089" cy="720089"/>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42F41C-276D-47DB-8EF3-1CEB87036C19}" type="doc">
      <dgm:prSet loTypeId="urn:microsoft.com/office/officeart/2009/3/layout/PlusandMinus" loCatId="relationship" qsTypeId="urn:microsoft.com/office/officeart/2005/8/quickstyle/simple1" qsCatId="simple" csTypeId="urn:microsoft.com/office/officeart/2005/8/colors/colorful1" csCatId="colorful" phldr="1"/>
      <dgm:spPr/>
      <dgm:t>
        <a:bodyPr/>
        <a:lstStyle/>
        <a:p>
          <a:endParaRPr lang="zh-CN" altLang="en-US"/>
        </a:p>
      </dgm:t>
    </dgm:pt>
    <dgm:pt modelId="{6480ACE5-302B-4174-9011-D39B6080F704}">
      <dgm:prSet phldrT="[文本]" custT="1"/>
      <dgm:spPr/>
      <dgm:t>
        <a:bodyPr/>
        <a:lstStyle/>
        <a:p>
          <a:r>
            <a:rPr lang="zh-CN" altLang="en-US" sz="2600" dirty="0">
              <a:latin typeface="微软雅黑" panose="020B0503020204020204" pitchFamily="34" charset="-122"/>
              <a:ea typeface="微软雅黑" panose="020B0503020204020204" pitchFamily="34" charset="-122"/>
            </a:rPr>
            <a:t>大数据应用</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r>
            <a:rPr lang="en-US" altLang="zh-CN" sz="1300" dirty="0">
              <a:latin typeface="微软雅黑" panose="020B0503020204020204" pitchFamily="34" charset="-122"/>
              <a:ea typeface="微软雅黑" panose="020B0503020204020204" pitchFamily="34" charset="-122"/>
            </a:rPr>
            <a:t>1</a:t>
          </a:r>
          <a:r>
            <a:rPr lang="zh-CN" altLang="en-US" sz="1300" dirty="0">
              <a:latin typeface="微软雅黑" panose="020B0503020204020204" pitchFamily="34" charset="-122"/>
              <a:ea typeface="微软雅黑" panose="020B0503020204020204" pitchFamily="34" charset="-122"/>
            </a:rPr>
            <a:t>、政府数据与互联网数据有效融合，通过互联网实时数据监测经济运行态势。</a:t>
          </a:r>
          <a:endParaRPr lang="en-US" altLang="zh-CN" sz="1300" dirty="0">
            <a:latin typeface="微软雅黑" panose="020B0503020204020204" pitchFamily="34" charset="-122"/>
            <a:ea typeface="微软雅黑" panose="020B0503020204020204" pitchFamily="34" charset="-122"/>
          </a:endParaRPr>
        </a:p>
        <a:p>
          <a:r>
            <a:rPr lang="en-US" altLang="zh-CN" sz="1300" dirty="0">
              <a:latin typeface="微软雅黑" panose="020B0503020204020204" pitchFamily="34" charset="-122"/>
              <a:ea typeface="微软雅黑" panose="020B0503020204020204" pitchFamily="34" charset="-122"/>
            </a:rPr>
            <a:t>2</a:t>
          </a:r>
          <a:r>
            <a:rPr lang="zh-CN" altLang="en-US" sz="1300" dirty="0">
              <a:latin typeface="微软雅黑" panose="020B0503020204020204" pitchFamily="34" charset="-122"/>
              <a:ea typeface="微软雅黑" panose="020B0503020204020204" pitchFamily="34" charset="-122"/>
            </a:rPr>
            <a:t>、通过大数据分析，对产能、库存、杠杆、成本、短板进行定性和定量分析，辅助政府决策</a:t>
          </a:r>
          <a:r>
            <a:rPr kumimoji="0" lang="zh-CN" altLang="en-US" sz="1300" b="0" i="0" u="none" strike="noStrike" cap="none" spc="0" normalizeH="0" baseline="0" noProof="0" dirty="0">
              <a:ln/>
              <a:effectLst/>
              <a:uLnTx/>
              <a:uFillTx/>
              <a:latin typeface="微软雅黑" pitchFamily="34" charset="-122"/>
              <a:ea typeface="微软雅黑" pitchFamily="34" charset="-122"/>
            </a:rPr>
            <a:t>。</a:t>
          </a:r>
          <a:endParaRPr kumimoji="0" lang="en-US" altLang="zh-CN" sz="1300" b="0" i="0" u="none" strike="noStrike" cap="none" spc="0" normalizeH="0" baseline="0" noProof="0" dirty="0">
            <a:ln/>
            <a:effectLst/>
            <a:uLnTx/>
            <a:uFillTx/>
            <a:latin typeface="微软雅黑" pitchFamily="34" charset="-122"/>
            <a:ea typeface="微软雅黑" pitchFamily="34" charset="-122"/>
          </a:endParaRPr>
        </a:p>
        <a:p>
          <a:r>
            <a:rPr kumimoji="0" lang="en-US" altLang="zh-CN" sz="1300" b="0" i="0" u="none" strike="noStrike" cap="none" spc="0" normalizeH="0" baseline="0" noProof="0" dirty="0">
              <a:ln/>
              <a:effectLst/>
              <a:uLnTx/>
              <a:uFillTx/>
              <a:latin typeface="微软雅黑" pitchFamily="34" charset="-122"/>
              <a:ea typeface="微软雅黑" pitchFamily="34" charset="-122"/>
            </a:rPr>
            <a:t>3</a:t>
          </a:r>
          <a:r>
            <a:rPr kumimoji="0" lang="zh-CN" altLang="en-US" sz="1300" b="0" i="0" u="none" strike="noStrike" cap="none" spc="0" normalizeH="0" baseline="0" noProof="0" dirty="0">
              <a:ln/>
              <a:effectLst/>
              <a:uLnTx/>
              <a:uFillTx/>
              <a:latin typeface="微软雅黑" pitchFamily="34" charset="-122"/>
              <a:ea typeface="微软雅黑" pitchFamily="34" charset="-122"/>
            </a:rPr>
            <a:t>、融合行业情报、市场环境、企业上报等多维度信息，对重点企业进行动态监管、引导市场预期并及时发现整体性行业风险。</a:t>
          </a:r>
          <a:endParaRPr kumimoji="0" lang="en-US" altLang="zh-CN" sz="1300" b="0" i="0" u="none" strike="noStrike" cap="none" spc="0" normalizeH="0" baseline="0" noProof="0" dirty="0">
            <a:ln/>
            <a:effectLst/>
            <a:uLnTx/>
            <a:uFillTx/>
            <a:latin typeface="微软雅黑" pitchFamily="34" charset="-122"/>
            <a:ea typeface="微软雅黑" pitchFamily="34" charset="-122"/>
          </a:endParaRPr>
        </a:p>
        <a:p>
          <a:r>
            <a:rPr kumimoji="0" lang="en-US" altLang="zh-CN" sz="1300" b="0" i="0" u="none" strike="noStrike" cap="none" spc="0" normalizeH="0" baseline="0" noProof="0" dirty="0">
              <a:ln/>
              <a:effectLst/>
              <a:uLnTx/>
              <a:uFillTx/>
              <a:latin typeface="微软雅黑" pitchFamily="34" charset="-122"/>
              <a:ea typeface="微软雅黑" pitchFamily="34" charset="-122"/>
            </a:rPr>
            <a:t>4</a:t>
          </a:r>
          <a:r>
            <a:rPr kumimoji="0" lang="zh-CN" altLang="en-US" sz="1300" b="0" i="0" u="none" strike="noStrike" cap="none" spc="0" normalizeH="0" baseline="0" noProof="0" dirty="0">
              <a:ln/>
              <a:effectLst/>
              <a:uLnTx/>
              <a:uFillTx/>
              <a:latin typeface="微软雅黑" pitchFamily="34" charset="-122"/>
              <a:ea typeface="微软雅黑" pitchFamily="34" charset="-122"/>
            </a:rPr>
            <a:t>、帮助中小企业了解他们的客户，预测消费者需求，帮助企业高效运营，提供业务和财务管理服务。</a:t>
          </a:r>
          <a:endParaRPr lang="zh-CN" altLang="en-US" sz="1300" dirty="0">
            <a:latin typeface="微软雅黑" panose="020B0503020204020204" pitchFamily="34" charset="-122"/>
            <a:ea typeface="微软雅黑" panose="020B0503020204020204" pitchFamily="34" charset="-122"/>
          </a:endParaRPr>
        </a:p>
      </dgm:t>
    </dgm:pt>
    <dgm:pt modelId="{7C25238F-C251-49D7-95D1-62EE4F404F9F}" type="parTrans" cxnId="{EDFFC9AC-7518-4FCA-8630-06E9172731AD}">
      <dgm:prSet/>
      <dgm:spPr/>
      <dgm:t>
        <a:bodyPr/>
        <a:lstStyle/>
        <a:p>
          <a:endParaRPr lang="zh-CN" altLang="en-US"/>
        </a:p>
      </dgm:t>
    </dgm:pt>
    <dgm:pt modelId="{C95C14DC-8E58-42D6-89BB-C26D0B807661}" type="sibTrans" cxnId="{EDFFC9AC-7518-4FCA-8630-06E9172731AD}">
      <dgm:prSet/>
      <dgm:spPr/>
      <dgm:t>
        <a:bodyPr/>
        <a:lstStyle/>
        <a:p>
          <a:endParaRPr lang="zh-CN" altLang="en-US"/>
        </a:p>
      </dgm:t>
    </dgm:pt>
    <dgm:pt modelId="{F5C29B89-C69D-40DF-9570-60FAC53AFCAF}">
      <dgm:prSet phldrT="[文本]" custT="1"/>
      <dgm:spPr/>
      <dgm:t>
        <a:bodyPr/>
        <a:lstStyle/>
        <a:p>
          <a:r>
            <a:rPr lang="zh-CN" altLang="en-US" sz="2600" dirty="0">
              <a:latin typeface="微软雅黑" panose="020B0503020204020204" pitchFamily="34" charset="-122"/>
              <a:ea typeface="微软雅黑" panose="020B0503020204020204" pitchFamily="34" charset="-122"/>
            </a:rPr>
            <a:t>传统信息化</a:t>
          </a:r>
          <a:endParaRPr lang="en-US" altLang="zh-CN" sz="2600" dirty="0">
            <a:latin typeface="微软雅黑" panose="020B0503020204020204" pitchFamily="34" charset="-122"/>
            <a:ea typeface="微软雅黑" panose="020B0503020204020204" pitchFamily="34" charset="-122"/>
          </a:endParaRPr>
        </a:p>
        <a:p>
          <a:r>
            <a:rPr lang="en-US" altLang="zh-CN" sz="1300" dirty="0">
              <a:latin typeface="微软雅黑" panose="020B0503020204020204" pitchFamily="34" charset="-122"/>
              <a:ea typeface="微软雅黑" panose="020B0503020204020204" pitchFamily="34" charset="-122"/>
            </a:rPr>
            <a:t>1</a:t>
          </a:r>
          <a:r>
            <a:rPr lang="zh-CN" altLang="en-US" sz="1300" dirty="0">
              <a:latin typeface="微软雅黑" panose="020B0503020204020204" pitchFamily="34" charset="-122"/>
              <a:ea typeface="微软雅黑" panose="020B0503020204020204" pitchFamily="34" charset="-122"/>
            </a:rPr>
            <a:t>、传统经济运行监测手段，统计周期长、时效性差，分析结果严重滞后于经济现状</a:t>
          </a:r>
          <a:r>
            <a:rPr lang="zh-CN" altLang="en-US" sz="1300" dirty="0">
              <a:solidFill>
                <a:srgbClr val="000000"/>
              </a:solidFill>
              <a:latin typeface="微软雅黑" pitchFamily="34" charset="-122"/>
              <a:ea typeface="微软雅黑" pitchFamily="34" charset="-122"/>
            </a:rPr>
            <a:t>。</a:t>
          </a:r>
          <a:endParaRPr lang="en-US" altLang="zh-CN" sz="1300" dirty="0">
            <a:solidFill>
              <a:srgbClr val="000000"/>
            </a:solidFill>
            <a:latin typeface="微软雅黑" pitchFamily="34" charset="-122"/>
            <a:ea typeface="微软雅黑" pitchFamily="34" charset="-122"/>
          </a:endParaRPr>
        </a:p>
        <a:p>
          <a:r>
            <a:rPr lang="en-US" altLang="zh-CN" sz="1300" dirty="0">
              <a:solidFill>
                <a:srgbClr val="000000"/>
              </a:solidFill>
              <a:latin typeface="微软雅黑" pitchFamily="34" charset="-122"/>
              <a:ea typeface="微软雅黑" pitchFamily="34" charset="-122"/>
            </a:rPr>
            <a:t>2</a:t>
          </a:r>
          <a:r>
            <a:rPr lang="zh-CN" altLang="en-US" sz="1300" dirty="0">
              <a:solidFill>
                <a:srgbClr val="000000"/>
              </a:solidFill>
              <a:latin typeface="微软雅黑" pitchFamily="34" charset="-122"/>
              <a:ea typeface="微软雅黑" pitchFamily="34" charset="-122"/>
            </a:rPr>
            <a:t>、</a:t>
          </a:r>
          <a:r>
            <a:rPr lang="zh-CN" altLang="en-US" sz="1300" dirty="0">
              <a:latin typeface="微软雅黑" pitchFamily="34" charset="-122"/>
              <a:ea typeface="微软雅黑" pitchFamily="34" charset="-122"/>
            </a:rPr>
            <a:t>政府决策“三去一降一补”，缺乏定性与定量的数据支撑。</a:t>
          </a:r>
          <a:endParaRPr lang="en-US" altLang="zh-CN" sz="1300" dirty="0">
            <a:latin typeface="微软雅黑" pitchFamily="34" charset="-122"/>
            <a:ea typeface="微软雅黑" pitchFamily="34" charset="-122"/>
          </a:endParaRPr>
        </a:p>
        <a:p>
          <a:r>
            <a:rPr lang="en-US" altLang="zh-CN" sz="1300" dirty="0">
              <a:latin typeface="微软雅黑" pitchFamily="34" charset="-122"/>
              <a:ea typeface="微软雅黑" pitchFamily="34" charset="-122"/>
            </a:rPr>
            <a:t>3</a:t>
          </a:r>
          <a:r>
            <a:rPr lang="zh-CN" altLang="en-US" sz="1300" dirty="0">
              <a:latin typeface="微软雅黑" pitchFamily="34" charset="-122"/>
              <a:ea typeface="微软雅黑" pitchFamily="34" charset="-122"/>
            </a:rPr>
            <a:t>、重点工业企业监管，采用企业自主上报方式，存在维度单一，数据质量低等诸多问题，无法全面反映企业进行的状况和面临的市场风险。</a:t>
          </a:r>
          <a:endParaRPr lang="en-US" altLang="zh-CN" sz="1300" dirty="0">
            <a:latin typeface="微软雅黑" pitchFamily="34" charset="-122"/>
            <a:ea typeface="微软雅黑" pitchFamily="34" charset="-122"/>
          </a:endParaRPr>
        </a:p>
        <a:p>
          <a:r>
            <a:rPr lang="en-US" altLang="zh-CN" sz="1300" dirty="0">
              <a:latin typeface="微软雅黑" pitchFamily="34" charset="-122"/>
              <a:ea typeface="微软雅黑" pitchFamily="34" charset="-122"/>
            </a:rPr>
            <a:t>4</a:t>
          </a:r>
          <a:r>
            <a:rPr lang="zh-CN" altLang="en-US" sz="1300" dirty="0">
              <a:latin typeface="微软雅黑" pitchFamily="34" charset="-122"/>
              <a:ea typeface="微软雅黑" pitchFamily="34" charset="-122"/>
            </a:rPr>
            <a:t>、企业掌握数据较为分散单一，无法对数据进行深入挖掘分析，对消费者难以做精准分析预测，影响运营效率。</a:t>
          </a:r>
          <a:endParaRPr lang="en-US" altLang="zh-CN" sz="1300" dirty="0"/>
        </a:p>
        <a:p>
          <a:endParaRPr lang="en-US" altLang="zh-CN" sz="1400" dirty="0"/>
        </a:p>
        <a:p>
          <a:endParaRPr lang="zh-CN" altLang="en-US" sz="1400" dirty="0"/>
        </a:p>
      </dgm:t>
    </dgm:pt>
    <dgm:pt modelId="{108EC0AE-D768-4CCC-B73C-62EAEED53AA7}" type="parTrans" cxnId="{CBF14095-3C2C-4EB0-A97B-14E72C88B455}">
      <dgm:prSet/>
      <dgm:spPr/>
      <dgm:t>
        <a:bodyPr/>
        <a:lstStyle/>
        <a:p>
          <a:endParaRPr lang="zh-CN" altLang="en-US"/>
        </a:p>
      </dgm:t>
    </dgm:pt>
    <dgm:pt modelId="{5D0AB09E-3487-4538-B782-957AEF6F070C}" type="sibTrans" cxnId="{CBF14095-3C2C-4EB0-A97B-14E72C88B455}">
      <dgm:prSet/>
      <dgm:spPr/>
      <dgm:t>
        <a:bodyPr/>
        <a:lstStyle/>
        <a:p>
          <a:endParaRPr lang="zh-CN" altLang="en-US"/>
        </a:p>
      </dgm:t>
    </dgm:pt>
    <dgm:pt modelId="{93B85DAF-CA41-443F-B3ED-A6A1DBABD2FE}" type="pres">
      <dgm:prSet presAssocID="{9842F41C-276D-47DB-8EF3-1CEB87036C19}" presName="Name0" presStyleCnt="0">
        <dgm:presLayoutVars>
          <dgm:chMax val="2"/>
          <dgm:chPref val="2"/>
          <dgm:dir/>
          <dgm:animOne/>
          <dgm:resizeHandles val="exact"/>
        </dgm:presLayoutVars>
      </dgm:prSet>
      <dgm:spPr/>
    </dgm:pt>
    <dgm:pt modelId="{04836B40-8E71-4A20-8C0F-9CA034435E7D}" type="pres">
      <dgm:prSet presAssocID="{9842F41C-276D-47DB-8EF3-1CEB87036C19}" presName="Background" presStyleLbl="bgImgPlace1" presStyleIdx="0" presStyleCnt="1" custScaleX="102002" custLinFactNeighborX="-3374" custLinFactNeighborY="970"/>
      <dgm:spPr/>
    </dgm:pt>
    <dgm:pt modelId="{DF0280AB-DCC7-493E-8178-4FD9B5AF254E}" type="pres">
      <dgm:prSet presAssocID="{9842F41C-276D-47DB-8EF3-1CEB87036C19}" presName="ParentText1" presStyleLbl="revTx" presStyleIdx="0" presStyleCnt="2" custScaleX="99999" custLinFactNeighborX="-4950" custLinFactNeighborY="4355">
        <dgm:presLayoutVars>
          <dgm:chMax val="0"/>
          <dgm:chPref val="0"/>
          <dgm:bulletEnabled val="1"/>
        </dgm:presLayoutVars>
      </dgm:prSet>
      <dgm:spPr/>
    </dgm:pt>
    <dgm:pt modelId="{40178D94-5FDE-4502-8C5D-64CE4766368C}" type="pres">
      <dgm:prSet presAssocID="{9842F41C-276D-47DB-8EF3-1CEB87036C19}" presName="ParentText2" presStyleLbl="revTx" presStyleIdx="1" presStyleCnt="2" custScaleX="103147" custLinFactNeighborX="-5605" custLinFactNeighborY="4355">
        <dgm:presLayoutVars>
          <dgm:chMax val="0"/>
          <dgm:chPref val="0"/>
          <dgm:bulletEnabled val="1"/>
        </dgm:presLayoutVars>
      </dgm:prSet>
      <dgm:spPr/>
    </dgm:pt>
    <dgm:pt modelId="{BEC2D418-7DD2-4DB8-8A94-D06239E7C356}" type="pres">
      <dgm:prSet presAssocID="{9842F41C-276D-47DB-8EF3-1CEB87036C19}" presName="Plus" presStyleLbl="alignNode1" presStyleIdx="0" presStyleCnt="2"/>
      <dgm:spPr/>
    </dgm:pt>
    <dgm:pt modelId="{F0ADFB4F-EC5F-42D0-92A1-726FE46FF707}" type="pres">
      <dgm:prSet presAssocID="{9842F41C-276D-47DB-8EF3-1CEB87036C19}" presName="Minus" presStyleLbl="alignNode1" presStyleIdx="1" presStyleCnt="2" custLinFactNeighborX="-29435" custLinFactNeighborY="-54298"/>
      <dgm:spPr/>
    </dgm:pt>
    <dgm:pt modelId="{1E7BF2BB-A004-40A2-9836-98C8A5D57EF7}" type="pres">
      <dgm:prSet presAssocID="{9842F41C-276D-47DB-8EF3-1CEB87036C19}" presName="Divider" presStyleLbl="parChTrans1D1" presStyleIdx="0" presStyleCnt="1" custLinFactX="-12500000" custLinFactNeighborX="-12500065" custLinFactNeighborY="537"/>
      <dgm:spPr/>
    </dgm:pt>
  </dgm:ptLst>
  <dgm:cxnLst>
    <dgm:cxn modelId="{8464A1AC-867E-4352-AF40-A6A75126B901}" type="presOf" srcId="{9842F41C-276D-47DB-8EF3-1CEB87036C19}" destId="{93B85DAF-CA41-443F-B3ED-A6A1DBABD2FE}" srcOrd="0" destOrd="0" presId="urn:microsoft.com/office/officeart/2009/3/layout/PlusandMinus"/>
    <dgm:cxn modelId="{EDFFC9AC-7518-4FCA-8630-06E9172731AD}" srcId="{9842F41C-276D-47DB-8EF3-1CEB87036C19}" destId="{6480ACE5-302B-4174-9011-D39B6080F704}" srcOrd="0" destOrd="0" parTransId="{7C25238F-C251-49D7-95D1-62EE4F404F9F}" sibTransId="{C95C14DC-8E58-42D6-89BB-C26D0B807661}"/>
    <dgm:cxn modelId="{CBF14095-3C2C-4EB0-A97B-14E72C88B455}" srcId="{9842F41C-276D-47DB-8EF3-1CEB87036C19}" destId="{F5C29B89-C69D-40DF-9570-60FAC53AFCAF}" srcOrd="1" destOrd="0" parTransId="{108EC0AE-D768-4CCC-B73C-62EAEED53AA7}" sibTransId="{5D0AB09E-3487-4538-B782-957AEF6F070C}"/>
    <dgm:cxn modelId="{3A3B23A5-D7E8-41CE-8B0C-989790972538}" type="presOf" srcId="{6480ACE5-302B-4174-9011-D39B6080F704}" destId="{DF0280AB-DCC7-493E-8178-4FD9B5AF254E}" srcOrd="0" destOrd="0" presId="urn:microsoft.com/office/officeart/2009/3/layout/PlusandMinus"/>
    <dgm:cxn modelId="{6E085755-187D-4140-9C53-0BCFC41170A3}" type="presOf" srcId="{F5C29B89-C69D-40DF-9570-60FAC53AFCAF}" destId="{40178D94-5FDE-4502-8C5D-64CE4766368C}" srcOrd="0" destOrd="0" presId="urn:microsoft.com/office/officeart/2009/3/layout/PlusandMinus"/>
    <dgm:cxn modelId="{2CF36296-02BA-4717-9E39-33754ED70371}" type="presParOf" srcId="{93B85DAF-CA41-443F-B3ED-A6A1DBABD2FE}" destId="{04836B40-8E71-4A20-8C0F-9CA034435E7D}" srcOrd="0" destOrd="0" presId="urn:microsoft.com/office/officeart/2009/3/layout/PlusandMinus"/>
    <dgm:cxn modelId="{D8DAF92A-C761-4B8E-B9AD-D1821F980200}" type="presParOf" srcId="{93B85DAF-CA41-443F-B3ED-A6A1DBABD2FE}" destId="{DF0280AB-DCC7-493E-8178-4FD9B5AF254E}" srcOrd="1" destOrd="0" presId="urn:microsoft.com/office/officeart/2009/3/layout/PlusandMinus"/>
    <dgm:cxn modelId="{2231AFDB-B376-423D-AFD2-6196EC91F92C}" type="presParOf" srcId="{93B85DAF-CA41-443F-B3ED-A6A1DBABD2FE}" destId="{40178D94-5FDE-4502-8C5D-64CE4766368C}" srcOrd="2" destOrd="0" presId="urn:microsoft.com/office/officeart/2009/3/layout/PlusandMinus"/>
    <dgm:cxn modelId="{47BF40A7-C68A-4890-B6BD-E4CE60DAAAE3}" type="presParOf" srcId="{93B85DAF-CA41-443F-B3ED-A6A1DBABD2FE}" destId="{BEC2D418-7DD2-4DB8-8A94-D06239E7C356}" srcOrd="3" destOrd="0" presId="urn:microsoft.com/office/officeart/2009/3/layout/PlusandMinus"/>
    <dgm:cxn modelId="{9C3F093C-3871-4AB2-9753-02D0E6F48F18}" type="presParOf" srcId="{93B85DAF-CA41-443F-B3ED-A6A1DBABD2FE}" destId="{F0ADFB4F-EC5F-42D0-92A1-726FE46FF707}" srcOrd="4" destOrd="0" presId="urn:microsoft.com/office/officeart/2009/3/layout/PlusandMinus"/>
    <dgm:cxn modelId="{4639B551-24A0-4C7F-8D9E-980BE2A5BBB0}" type="presParOf" srcId="{93B85DAF-CA41-443F-B3ED-A6A1DBABD2FE}" destId="{1E7BF2BB-A004-40A2-9836-98C8A5D57EF7}" srcOrd="5" destOrd="0" presId="urn:microsoft.com/office/officeart/2009/3/layout/PlusandMinu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836B40-8E71-4A20-8C0F-9CA034435E7D}">
      <dsp:nvSpPr>
        <dsp:cNvPr id="0" name=""/>
        <dsp:cNvSpPr/>
      </dsp:nvSpPr>
      <dsp:spPr>
        <a:xfrm>
          <a:off x="634477" y="970544"/>
          <a:ext cx="8726662" cy="442137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0280AB-DCC7-493E-8178-4FD9B5AF254E}">
      <dsp:nvSpPr>
        <dsp:cNvPr id="0" name=""/>
        <dsp:cNvSpPr/>
      </dsp:nvSpPr>
      <dsp:spPr>
        <a:xfrm>
          <a:off x="1067817" y="1609486"/>
          <a:ext cx="3972805" cy="378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1155700">
            <a:lnSpc>
              <a:spcPct val="90000"/>
            </a:lnSpc>
            <a:spcBef>
              <a:spcPct val="0"/>
            </a:spcBef>
            <a:spcAft>
              <a:spcPct val="35000"/>
            </a:spcAft>
            <a:buNone/>
          </a:pPr>
          <a:r>
            <a:rPr lang="zh-CN" altLang="en-US" sz="2600" kern="1200" dirty="0">
              <a:latin typeface="微软雅黑" panose="020B0503020204020204" pitchFamily="34" charset="-122"/>
              <a:ea typeface="微软雅黑" panose="020B0503020204020204" pitchFamily="34" charset="-122"/>
            </a:rPr>
            <a:t>大数据应用</a:t>
          </a:r>
          <a:r>
            <a:rPr lang="zh-CN" altLang="en-US" sz="1400" kern="1200" dirty="0">
              <a:latin typeface="微软雅黑" panose="020B0503020204020204" pitchFamily="34" charset="-122"/>
              <a:ea typeface="微软雅黑" panose="020B0503020204020204" pitchFamily="34" charset="-122"/>
            </a:rPr>
            <a:t>：</a:t>
          </a:r>
          <a:endParaRPr lang="en-US" altLang="zh-CN" sz="1400" kern="1200" dirty="0">
            <a:latin typeface="微软雅黑" panose="020B0503020204020204" pitchFamily="34" charset="-122"/>
            <a:ea typeface="微软雅黑" panose="020B0503020204020204" pitchFamily="34" charset="-122"/>
          </a:endParaRPr>
        </a:p>
        <a:p>
          <a:pPr marL="0" lvl="0" indent="0" algn="l" defTabSz="1155700">
            <a:lnSpc>
              <a:spcPct val="90000"/>
            </a:lnSpc>
            <a:spcBef>
              <a:spcPct val="0"/>
            </a:spcBef>
            <a:spcAft>
              <a:spcPct val="35000"/>
            </a:spcAft>
            <a:buNone/>
          </a:pPr>
          <a:r>
            <a:rPr lang="en-US" altLang="zh-CN" sz="1300" kern="1200" dirty="0">
              <a:latin typeface="微软雅黑" panose="020B0503020204020204" pitchFamily="34" charset="-122"/>
              <a:ea typeface="微软雅黑" panose="020B0503020204020204" pitchFamily="34" charset="-122"/>
            </a:rPr>
            <a:t>1</a:t>
          </a:r>
          <a:r>
            <a:rPr lang="zh-CN" altLang="en-US" sz="1300" kern="1200" dirty="0">
              <a:latin typeface="微软雅黑" panose="020B0503020204020204" pitchFamily="34" charset="-122"/>
              <a:ea typeface="微软雅黑" panose="020B0503020204020204" pitchFamily="34" charset="-122"/>
            </a:rPr>
            <a:t>、政府数据与互联网数据有效融合，通过互联网实时数据监测经济运行态势。</a:t>
          </a:r>
          <a:endParaRPr lang="en-US" altLang="zh-CN" sz="1300" kern="1200" dirty="0">
            <a:latin typeface="微软雅黑" panose="020B0503020204020204" pitchFamily="34" charset="-122"/>
            <a:ea typeface="微软雅黑" panose="020B0503020204020204" pitchFamily="34" charset="-122"/>
          </a:endParaRPr>
        </a:p>
        <a:p>
          <a:pPr marL="0" lvl="0" indent="0" algn="l" defTabSz="1155700">
            <a:lnSpc>
              <a:spcPct val="90000"/>
            </a:lnSpc>
            <a:spcBef>
              <a:spcPct val="0"/>
            </a:spcBef>
            <a:spcAft>
              <a:spcPct val="35000"/>
            </a:spcAft>
            <a:buNone/>
          </a:pPr>
          <a:r>
            <a:rPr lang="en-US" altLang="zh-CN" sz="1300" kern="1200" dirty="0">
              <a:latin typeface="微软雅黑" panose="020B0503020204020204" pitchFamily="34" charset="-122"/>
              <a:ea typeface="微软雅黑" panose="020B0503020204020204" pitchFamily="34" charset="-122"/>
            </a:rPr>
            <a:t>2</a:t>
          </a:r>
          <a:r>
            <a:rPr lang="zh-CN" altLang="en-US" sz="1300" kern="1200" dirty="0">
              <a:latin typeface="微软雅黑" panose="020B0503020204020204" pitchFamily="34" charset="-122"/>
              <a:ea typeface="微软雅黑" panose="020B0503020204020204" pitchFamily="34" charset="-122"/>
            </a:rPr>
            <a:t>、通过大数据分析，对产能、库存、杠杆、成本、短板进行定性和定量分析，辅助政府决策</a:t>
          </a:r>
          <a:r>
            <a:rPr kumimoji="0" lang="zh-CN" altLang="en-US" sz="1300" b="0" i="0" u="none" strike="noStrike" kern="1200" cap="none" spc="0" normalizeH="0" baseline="0" noProof="0" dirty="0">
              <a:ln/>
              <a:effectLst/>
              <a:uLnTx/>
              <a:uFillTx/>
              <a:latin typeface="微软雅黑" panose="020B0503020204020204" pitchFamily="34" charset="-122"/>
              <a:ea typeface="微软雅黑" panose="020B0503020204020204" pitchFamily="34" charset="-122"/>
            </a:rPr>
            <a:t>。</a:t>
          </a:r>
          <a:endParaRPr kumimoji="0" lang="en-US" altLang="zh-CN" sz="1300" b="0" i="0" u="none" strike="noStrike" kern="1200" cap="none" spc="0" normalizeH="0" baseline="0" noProof="0" dirty="0">
            <a:ln/>
            <a:effectLst/>
            <a:uLnTx/>
            <a:uFillTx/>
            <a:latin typeface="微软雅黑" panose="020B0503020204020204" pitchFamily="34" charset="-122"/>
            <a:ea typeface="微软雅黑" panose="020B0503020204020204" pitchFamily="34" charset="-122"/>
          </a:endParaRPr>
        </a:p>
        <a:p>
          <a:pPr marL="0" lvl="0" indent="0" algn="l" defTabSz="1155700">
            <a:lnSpc>
              <a:spcPct val="90000"/>
            </a:lnSpc>
            <a:spcBef>
              <a:spcPct val="0"/>
            </a:spcBef>
            <a:spcAft>
              <a:spcPct val="35000"/>
            </a:spcAft>
            <a:buNone/>
          </a:pPr>
          <a:r>
            <a:rPr kumimoji="0" lang="en-US" altLang="zh-CN" sz="1300" b="0" i="0" u="none" strike="noStrike" kern="1200" cap="none" spc="0" normalizeH="0" baseline="0" noProof="0" dirty="0">
              <a:ln/>
              <a:effectLst/>
              <a:uLnTx/>
              <a:uFillTx/>
              <a:latin typeface="微软雅黑" panose="020B0503020204020204" pitchFamily="34" charset="-122"/>
              <a:ea typeface="微软雅黑" panose="020B0503020204020204" pitchFamily="34" charset="-122"/>
            </a:rPr>
            <a:t>3</a:t>
          </a:r>
          <a:r>
            <a:rPr kumimoji="0" lang="zh-CN" altLang="en-US" sz="1300" b="0" i="0" u="none" strike="noStrike" kern="1200" cap="none" spc="0" normalizeH="0" baseline="0" noProof="0" dirty="0">
              <a:ln/>
              <a:effectLst/>
              <a:uLnTx/>
              <a:uFillTx/>
              <a:latin typeface="微软雅黑" panose="020B0503020204020204" pitchFamily="34" charset="-122"/>
              <a:ea typeface="微软雅黑" panose="020B0503020204020204" pitchFamily="34" charset="-122"/>
            </a:rPr>
            <a:t>、融合行业情报、市场环境、企业上报等多维度信息，对重点企业进行动态监管、引导市场预期并及时发现整体性行业风险。</a:t>
          </a:r>
          <a:endParaRPr kumimoji="0" lang="en-US" altLang="zh-CN" sz="1300" b="0" i="0" u="none" strike="noStrike" kern="1200" cap="none" spc="0" normalizeH="0" baseline="0" noProof="0" dirty="0">
            <a:ln/>
            <a:effectLst/>
            <a:uLnTx/>
            <a:uFillTx/>
            <a:latin typeface="微软雅黑" panose="020B0503020204020204" pitchFamily="34" charset="-122"/>
            <a:ea typeface="微软雅黑" panose="020B0503020204020204" pitchFamily="34" charset="-122"/>
          </a:endParaRPr>
        </a:p>
        <a:p>
          <a:pPr marL="0" lvl="0" indent="0" algn="l" defTabSz="1155700">
            <a:lnSpc>
              <a:spcPct val="90000"/>
            </a:lnSpc>
            <a:spcBef>
              <a:spcPct val="0"/>
            </a:spcBef>
            <a:spcAft>
              <a:spcPct val="35000"/>
            </a:spcAft>
            <a:buNone/>
          </a:pPr>
          <a:r>
            <a:rPr kumimoji="0" lang="en-US" altLang="zh-CN" sz="1300" b="0" i="0" u="none" strike="noStrike" kern="1200" cap="none" spc="0" normalizeH="0" baseline="0" noProof="0" dirty="0">
              <a:ln/>
              <a:effectLst/>
              <a:uLnTx/>
              <a:uFillTx/>
              <a:latin typeface="微软雅黑" panose="020B0503020204020204" pitchFamily="34" charset="-122"/>
              <a:ea typeface="微软雅黑" panose="020B0503020204020204" pitchFamily="34" charset="-122"/>
            </a:rPr>
            <a:t>4</a:t>
          </a:r>
          <a:r>
            <a:rPr kumimoji="0" lang="zh-CN" altLang="en-US" sz="1300" b="0" i="0" u="none" strike="noStrike" kern="1200" cap="none" spc="0" normalizeH="0" baseline="0" noProof="0" dirty="0">
              <a:ln/>
              <a:effectLst/>
              <a:uLnTx/>
              <a:uFillTx/>
              <a:latin typeface="微软雅黑" panose="020B0503020204020204" pitchFamily="34" charset="-122"/>
              <a:ea typeface="微软雅黑" panose="020B0503020204020204" pitchFamily="34" charset="-122"/>
            </a:rPr>
            <a:t>、帮助中小企业了解他们的客户，预测消费者需求，帮助企业高效运营，提供业务和财务管理服务。</a:t>
          </a:r>
          <a:endParaRPr lang="zh-CN" altLang="en-US" sz="1300" kern="1200" dirty="0">
            <a:latin typeface="微软雅黑" panose="020B0503020204020204" pitchFamily="34" charset="-122"/>
            <a:ea typeface="微软雅黑" panose="020B0503020204020204" pitchFamily="34" charset="-122"/>
          </a:endParaRPr>
        </a:p>
      </dsp:txBody>
      <dsp:txXfrm>
        <a:off x="1067817" y="1609486"/>
        <a:ext cx="3972805" cy="3782428"/>
      </dsp:txXfrm>
    </dsp:sp>
    <dsp:sp modelId="{40178D94-5FDE-4502-8C5D-64CE4766368C}">
      <dsp:nvSpPr>
        <dsp:cNvPr id="0" name=""/>
        <dsp:cNvSpPr/>
      </dsp:nvSpPr>
      <dsp:spPr>
        <a:xfrm>
          <a:off x="5040611" y="1609486"/>
          <a:ext cx="4097870" cy="378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1155700">
            <a:lnSpc>
              <a:spcPct val="90000"/>
            </a:lnSpc>
            <a:spcBef>
              <a:spcPct val="0"/>
            </a:spcBef>
            <a:spcAft>
              <a:spcPct val="35000"/>
            </a:spcAft>
            <a:buNone/>
          </a:pPr>
          <a:r>
            <a:rPr lang="zh-CN" altLang="en-US" sz="2600" kern="1200" dirty="0">
              <a:latin typeface="微软雅黑" panose="020B0503020204020204" pitchFamily="34" charset="-122"/>
              <a:ea typeface="微软雅黑" panose="020B0503020204020204" pitchFamily="34" charset="-122"/>
            </a:rPr>
            <a:t>传统信息化</a:t>
          </a:r>
          <a:endParaRPr lang="en-US" altLang="zh-CN" sz="2600" kern="1200" dirty="0">
            <a:latin typeface="微软雅黑" panose="020B0503020204020204" pitchFamily="34" charset="-122"/>
            <a:ea typeface="微软雅黑" panose="020B0503020204020204" pitchFamily="34" charset="-122"/>
          </a:endParaRPr>
        </a:p>
        <a:p>
          <a:pPr marL="0" lvl="0" indent="0" algn="l" defTabSz="1155700">
            <a:lnSpc>
              <a:spcPct val="90000"/>
            </a:lnSpc>
            <a:spcBef>
              <a:spcPct val="0"/>
            </a:spcBef>
            <a:spcAft>
              <a:spcPct val="35000"/>
            </a:spcAft>
            <a:buNone/>
          </a:pPr>
          <a:r>
            <a:rPr lang="en-US" altLang="zh-CN" sz="1300" kern="1200" dirty="0">
              <a:latin typeface="微软雅黑" panose="020B0503020204020204" pitchFamily="34" charset="-122"/>
              <a:ea typeface="微软雅黑" panose="020B0503020204020204" pitchFamily="34" charset="-122"/>
            </a:rPr>
            <a:t>1</a:t>
          </a:r>
          <a:r>
            <a:rPr lang="zh-CN" altLang="en-US" sz="1300" kern="1200" dirty="0">
              <a:latin typeface="微软雅黑" panose="020B0503020204020204" pitchFamily="34" charset="-122"/>
              <a:ea typeface="微软雅黑" panose="020B0503020204020204" pitchFamily="34" charset="-122"/>
            </a:rPr>
            <a:t>、传统经济运行监测手段，统计周期长、时效性差，分析结果严重滞后于经济现状</a:t>
          </a:r>
          <a:r>
            <a:rPr lang="zh-CN" altLang="en-US" sz="1300" kern="1200" dirty="0">
              <a:solidFill>
                <a:srgbClr val="000000"/>
              </a:solidFill>
              <a:latin typeface="微软雅黑" pitchFamily="34" charset="-122"/>
              <a:ea typeface="微软雅黑" pitchFamily="34" charset="-122"/>
            </a:rPr>
            <a:t>。</a:t>
          </a:r>
          <a:endParaRPr lang="en-US" altLang="zh-CN" sz="1300" kern="1200" dirty="0">
            <a:solidFill>
              <a:srgbClr val="000000"/>
            </a:solidFill>
            <a:latin typeface="微软雅黑" pitchFamily="34" charset="-122"/>
            <a:ea typeface="微软雅黑" pitchFamily="34" charset="-122"/>
          </a:endParaRPr>
        </a:p>
        <a:p>
          <a:pPr marL="0" lvl="0" indent="0" algn="l" defTabSz="1155700">
            <a:lnSpc>
              <a:spcPct val="90000"/>
            </a:lnSpc>
            <a:spcBef>
              <a:spcPct val="0"/>
            </a:spcBef>
            <a:spcAft>
              <a:spcPct val="35000"/>
            </a:spcAft>
            <a:buNone/>
          </a:pPr>
          <a:r>
            <a:rPr lang="en-US" altLang="zh-CN" sz="1300" kern="1200" dirty="0">
              <a:solidFill>
                <a:srgbClr val="000000"/>
              </a:solidFill>
              <a:latin typeface="微软雅黑" pitchFamily="34" charset="-122"/>
              <a:ea typeface="微软雅黑" pitchFamily="34" charset="-122"/>
            </a:rPr>
            <a:t>2</a:t>
          </a:r>
          <a:r>
            <a:rPr lang="zh-CN" altLang="en-US" sz="1300" kern="1200" dirty="0">
              <a:solidFill>
                <a:srgbClr val="000000"/>
              </a:solidFill>
              <a:latin typeface="微软雅黑" pitchFamily="34" charset="-122"/>
              <a:ea typeface="微软雅黑" pitchFamily="34" charset="-122"/>
            </a:rPr>
            <a:t>、</a:t>
          </a:r>
          <a:r>
            <a:rPr lang="zh-CN" altLang="en-US" sz="1300" kern="1200" dirty="0">
              <a:latin typeface="微软雅黑" pitchFamily="34" charset="-122"/>
              <a:ea typeface="微软雅黑" pitchFamily="34" charset="-122"/>
            </a:rPr>
            <a:t>政府决策“三去一降一补”，缺乏定性与定量的数据支撑。</a:t>
          </a:r>
          <a:endParaRPr lang="en-US" altLang="zh-CN" sz="1300" kern="1200" dirty="0">
            <a:latin typeface="微软雅黑" pitchFamily="34" charset="-122"/>
            <a:ea typeface="微软雅黑" pitchFamily="34" charset="-122"/>
          </a:endParaRPr>
        </a:p>
        <a:p>
          <a:pPr marL="0" lvl="0" indent="0" algn="l" defTabSz="1155700">
            <a:lnSpc>
              <a:spcPct val="90000"/>
            </a:lnSpc>
            <a:spcBef>
              <a:spcPct val="0"/>
            </a:spcBef>
            <a:spcAft>
              <a:spcPct val="35000"/>
            </a:spcAft>
            <a:buNone/>
          </a:pPr>
          <a:r>
            <a:rPr lang="en-US" altLang="zh-CN" sz="1300" kern="1200" dirty="0">
              <a:latin typeface="微软雅黑" pitchFamily="34" charset="-122"/>
              <a:ea typeface="微软雅黑" pitchFamily="34" charset="-122"/>
            </a:rPr>
            <a:t>3</a:t>
          </a:r>
          <a:r>
            <a:rPr lang="zh-CN" altLang="en-US" sz="1300" kern="1200" dirty="0">
              <a:latin typeface="微软雅黑" pitchFamily="34" charset="-122"/>
              <a:ea typeface="微软雅黑" pitchFamily="34" charset="-122"/>
            </a:rPr>
            <a:t>、重点工业企业监管，采用企业自主上报方式，存在维度单一，数据质量低等诸多问题，无法全面反映企业进行的状况和面临的市场风险。</a:t>
          </a:r>
          <a:endParaRPr lang="en-US" altLang="zh-CN" sz="1300" kern="1200" dirty="0">
            <a:latin typeface="微软雅黑" pitchFamily="34" charset="-122"/>
            <a:ea typeface="微软雅黑" pitchFamily="34" charset="-122"/>
          </a:endParaRPr>
        </a:p>
        <a:p>
          <a:pPr marL="0" lvl="0" indent="0" algn="l" defTabSz="1155700">
            <a:lnSpc>
              <a:spcPct val="90000"/>
            </a:lnSpc>
            <a:spcBef>
              <a:spcPct val="0"/>
            </a:spcBef>
            <a:spcAft>
              <a:spcPct val="35000"/>
            </a:spcAft>
            <a:buNone/>
          </a:pPr>
          <a:r>
            <a:rPr lang="en-US" altLang="zh-CN" sz="1300" kern="1200" dirty="0">
              <a:latin typeface="微软雅黑" pitchFamily="34" charset="-122"/>
              <a:ea typeface="微软雅黑" pitchFamily="34" charset="-122"/>
            </a:rPr>
            <a:t>4</a:t>
          </a:r>
          <a:r>
            <a:rPr lang="zh-CN" altLang="en-US" sz="1300" kern="1200" dirty="0">
              <a:latin typeface="微软雅黑" pitchFamily="34" charset="-122"/>
              <a:ea typeface="微软雅黑" pitchFamily="34" charset="-122"/>
            </a:rPr>
            <a:t>、企业掌握数据较为分散单一，无法对数据进行深入挖掘分析，对消费者难以做精准分析预测，影响运营效率。</a:t>
          </a:r>
          <a:endParaRPr lang="en-US" altLang="zh-CN" sz="1300" kern="1200" dirty="0"/>
        </a:p>
        <a:p>
          <a:pPr marL="0" lvl="0" indent="0" algn="l" defTabSz="1155700">
            <a:lnSpc>
              <a:spcPct val="90000"/>
            </a:lnSpc>
            <a:spcBef>
              <a:spcPct val="0"/>
            </a:spcBef>
            <a:spcAft>
              <a:spcPct val="35000"/>
            </a:spcAft>
            <a:buNone/>
          </a:pPr>
          <a:endParaRPr lang="en-US" altLang="zh-CN" sz="1400" kern="1200" dirty="0"/>
        </a:p>
        <a:p>
          <a:pPr marL="0" lvl="0" indent="0" algn="l" defTabSz="1155700">
            <a:lnSpc>
              <a:spcPct val="90000"/>
            </a:lnSpc>
            <a:spcBef>
              <a:spcPct val="0"/>
            </a:spcBef>
            <a:spcAft>
              <a:spcPct val="35000"/>
            </a:spcAft>
            <a:buNone/>
          </a:pPr>
          <a:endParaRPr lang="zh-CN" altLang="en-US" sz="1400" kern="1200" dirty="0"/>
        </a:p>
      </dsp:txBody>
      <dsp:txXfrm>
        <a:off x="5040611" y="1609486"/>
        <a:ext cx="4097870" cy="3782428"/>
      </dsp:txXfrm>
    </dsp:sp>
    <dsp:sp modelId="{BEC2D418-7DD2-4DB8-8A94-D06239E7C356}">
      <dsp:nvSpPr>
        <dsp:cNvPr id="0" name=""/>
        <dsp:cNvSpPr/>
      </dsp:nvSpPr>
      <dsp:spPr>
        <a:xfrm>
          <a:off x="123735" y="42865"/>
          <a:ext cx="1671741" cy="1671741"/>
        </a:xfrm>
        <a:prstGeom prst="plus">
          <a:avLst>
            <a:gd name="adj" fmla="val 328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ADFB4F-EC5F-42D0-92A1-726FE46FF707}">
      <dsp:nvSpPr>
        <dsp:cNvPr id="0" name=""/>
        <dsp:cNvSpPr/>
      </dsp:nvSpPr>
      <dsp:spPr>
        <a:xfrm>
          <a:off x="7920974" y="351294"/>
          <a:ext cx="1573403" cy="53919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7BF2BB-A004-40A2-9836-98C8A5D57EF7}">
      <dsp:nvSpPr>
        <dsp:cNvPr id="0" name=""/>
        <dsp:cNvSpPr/>
      </dsp:nvSpPr>
      <dsp:spPr>
        <a:xfrm>
          <a:off x="5040622" y="1472251"/>
          <a:ext cx="983" cy="3612583"/>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7CAB9EE4-2D4D-4ECB-ACB7-7EB3DB01CF56}" type="datetimeFigureOut">
              <a:rPr lang="zh-CN" altLang="en-US" smtClean="0"/>
              <a:t>2017/3/31</a:t>
            </a:fld>
            <a:endParaRPr lang="zh-CN" altLang="en-US"/>
          </a:p>
        </p:txBody>
      </p:sp>
      <p:sp>
        <p:nvSpPr>
          <p:cNvPr id="4" name="页脚占位符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6FE65FB4-73DE-434A-AD05-56AD555E0A44}" type="slidenum">
              <a:rPr lang="zh-CN" altLang="en-US" smtClean="0"/>
              <a:t>‹#›</a:t>
            </a:fld>
            <a:endParaRPr lang="zh-CN" altLang="en-US"/>
          </a:p>
        </p:txBody>
      </p:sp>
    </p:spTree>
    <p:extLst>
      <p:ext uri="{BB962C8B-B14F-4D97-AF65-F5344CB8AC3E}">
        <p14:creationId xmlns:p14="http://schemas.microsoft.com/office/powerpoint/2010/main" val="14742945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325FDE01-813D-4157-90ED-01ADB0FFE0AC}" type="datetimeFigureOut">
              <a:rPr lang="zh-CN" altLang="en-US" smtClean="0"/>
              <a:t>2017/3/31</a:t>
            </a:fld>
            <a:endParaRPr lang="zh-CN" altLang="en-US"/>
          </a:p>
        </p:txBody>
      </p:sp>
      <p:sp>
        <p:nvSpPr>
          <p:cNvPr id="4" name="幻灯片图像占位符 3"/>
          <p:cNvSpPr>
            <a:spLocks noGrp="1" noRot="1" noChangeAspect="1"/>
          </p:cNvSpPr>
          <p:nvPr>
            <p:ph type="sldImg" idx="2"/>
          </p:nvPr>
        </p:nvSpPr>
        <p:spPr>
          <a:xfrm>
            <a:off x="88900" y="744538"/>
            <a:ext cx="6619875"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24016A2A-0BF1-4E64-8517-2258D879F95C}" type="slidenum">
              <a:rPr lang="zh-CN" altLang="en-US" smtClean="0"/>
              <a:t>‹#›</a:t>
            </a:fld>
            <a:endParaRPr lang="zh-CN" altLang="en-US"/>
          </a:p>
        </p:txBody>
      </p:sp>
    </p:spTree>
    <p:extLst>
      <p:ext uri="{BB962C8B-B14F-4D97-AF65-F5344CB8AC3E}">
        <p14:creationId xmlns:p14="http://schemas.microsoft.com/office/powerpoint/2010/main" val="2960974812"/>
      </p:ext>
    </p:extLst>
  </p:cSld>
  <p:clrMap bg1="lt1" tx1="dk1" bg2="lt2" tx2="dk2" accent1="accent1" accent2="accent2" accent3="accent3" accent4="accent4" accent5="accent5" accent6="accent6" hlink="hlink" folHlink="folHlink"/>
  <p:hf hdr="0" ftr="0" dt="0"/>
  <p:notesStyle>
    <a:lvl1pPr marL="0" algn="l" defTabSz="1128441" rtl="0" eaLnBrk="1" latinLnBrk="0" hangingPunct="1">
      <a:defRPr sz="1500" kern="1200">
        <a:solidFill>
          <a:schemeClr val="tx1"/>
        </a:solidFill>
        <a:latin typeface="+mn-lt"/>
        <a:ea typeface="+mn-ea"/>
        <a:cs typeface="+mn-cs"/>
      </a:defRPr>
    </a:lvl1pPr>
    <a:lvl2pPr marL="564220" algn="l" defTabSz="1128441" rtl="0" eaLnBrk="1" latinLnBrk="0" hangingPunct="1">
      <a:defRPr sz="1500" kern="1200">
        <a:solidFill>
          <a:schemeClr val="tx1"/>
        </a:solidFill>
        <a:latin typeface="+mn-lt"/>
        <a:ea typeface="+mn-ea"/>
        <a:cs typeface="+mn-cs"/>
      </a:defRPr>
    </a:lvl2pPr>
    <a:lvl3pPr marL="1128441" algn="l" defTabSz="1128441" rtl="0" eaLnBrk="1" latinLnBrk="0" hangingPunct="1">
      <a:defRPr sz="1500" kern="1200">
        <a:solidFill>
          <a:schemeClr val="tx1"/>
        </a:solidFill>
        <a:latin typeface="+mn-lt"/>
        <a:ea typeface="+mn-ea"/>
        <a:cs typeface="+mn-cs"/>
      </a:defRPr>
    </a:lvl3pPr>
    <a:lvl4pPr marL="1692661" algn="l" defTabSz="1128441" rtl="0" eaLnBrk="1" latinLnBrk="0" hangingPunct="1">
      <a:defRPr sz="1500" kern="1200">
        <a:solidFill>
          <a:schemeClr val="tx1"/>
        </a:solidFill>
        <a:latin typeface="+mn-lt"/>
        <a:ea typeface="+mn-ea"/>
        <a:cs typeface="+mn-cs"/>
      </a:defRPr>
    </a:lvl4pPr>
    <a:lvl5pPr marL="2257515" algn="l" defTabSz="1128441" rtl="0" eaLnBrk="1" latinLnBrk="0" hangingPunct="1">
      <a:defRPr sz="1500" kern="1200">
        <a:solidFill>
          <a:schemeClr val="tx1"/>
        </a:solidFill>
        <a:latin typeface="+mn-lt"/>
        <a:ea typeface="+mn-ea"/>
        <a:cs typeface="+mn-cs"/>
      </a:defRPr>
    </a:lvl5pPr>
    <a:lvl6pPr marL="2821734" algn="l" defTabSz="1128441" rtl="0" eaLnBrk="1" latinLnBrk="0" hangingPunct="1">
      <a:defRPr sz="1500" kern="1200">
        <a:solidFill>
          <a:schemeClr val="tx1"/>
        </a:solidFill>
        <a:latin typeface="+mn-lt"/>
        <a:ea typeface="+mn-ea"/>
        <a:cs typeface="+mn-cs"/>
      </a:defRPr>
    </a:lvl6pPr>
    <a:lvl7pPr marL="3385955" algn="l" defTabSz="1128441" rtl="0" eaLnBrk="1" latinLnBrk="0" hangingPunct="1">
      <a:defRPr sz="1500" kern="1200">
        <a:solidFill>
          <a:schemeClr val="tx1"/>
        </a:solidFill>
        <a:latin typeface="+mn-lt"/>
        <a:ea typeface="+mn-ea"/>
        <a:cs typeface="+mn-cs"/>
      </a:defRPr>
    </a:lvl7pPr>
    <a:lvl8pPr marL="3950174" algn="l" defTabSz="1128441" rtl="0" eaLnBrk="1" latinLnBrk="0" hangingPunct="1">
      <a:defRPr sz="1500" kern="1200">
        <a:solidFill>
          <a:schemeClr val="tx1"/>
        </a:solidFill>
        <a:latin typeface="+mn-lt"/>
        <a:ea typeface="+mn-ea"/>
        <a:cs typeface="+mn-cs"/>
      </a:defRPr>
    </a:lvl8pPr>
    <a:lvl9pPr marL="4514398" algn="l" defTabSz="1128441"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8900" y="744538"/>
            <a:ext cx="661987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38F04A-84B0-4E5D-A1A7-EE43D6EF2A66}"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1541032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016A2A-0BF1-4E64-8517-2258D879F95C}" type="slidenum">
              <a:rPr lang="zh-CN" altLang="en-US" smtClean="0"/>
              <a:t>3</a:t>
            </a:fld>
            <a:endParaRPr lang="zh-CN" altLang="en-US"/>
          </a:p>
        </p:txBody>
      </p:sp>
    </p:spTree>
    <p:extLst>
      <p:ext uri="{BB962C8B-B14F-4D97-AF65-F5344CB8AC3E}">
        <p14:creationId xmlns:p14="http://schemas.microsoft.com/office/powerpoint/2010/main" val="377248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2800D8-DD8C-41BC-B132-6060F0F6FD8A}" type="slidenum">
              <a:rPr lang="zh-CN" altLang="en-US" smtClean="0"/>
              <a:t>5</a:t>
            </a:fld>
            <a:endParaRPr lang="zh-CN" altLang="en-US"/>
          </a:p>
        </p:txBody>
      </p:sp>
    </p:spTree>
    <p:extLst>
      <p:ext uri="{BB962C8B-B14F-4D97-AF65-F5344CB8AC3E}">
        <p14:creationId xmlns:p14="http://schemas.microsoft.com/office/powerpoint/2010/main" val="354148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2800D8-DD8C-41BC-B132-6060F0F6FD8A}" type="slidenum">
              <a:rPr lang="zh-CN" altLang="en-US" smtClean="0"/>
              <a:t>6</a:t>
            </a:fld>
            <a:endParaRPr lang="zh-CN" altLang="en-US"/>
          </a:p>
        </p:txBody>
      </p:sp>
    </p:spTree>
    <p:extLst>
      <p:ext uri="{BB962C8B-B14F-4D97-AF65-F5344CB8AC3E}">
        <p14:creationId xmlns:p14="http://schemas.microsoft.com/office/powerpoint/2010/main" val="2033456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2800D8-DD8C-41BC-B132-6060F0F6FD8A}" type="slidenum">
              <a:rPr lang="zh-CN" altLang="en-US" smtClean="0"/>
              <a:t>7</a:t>
            </a:fld>
            <a:endParaRPr lang="zh-CN" altLang="en-US"/>
          </a:p>
        </p:txBody>
      </p:sp>
    </p:spTree>
    <p:extLst>
      <p:ext uri="{BB962C8B-B14F-4D97-AF65-F5344CB8AC3E}">
        <p14:creationId xmlns:p14="http://schemas.microsoft.com/office/powerpoint/2010/main" val="102170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2800D8-DD8C-41BC-B132-6060F0F6FD8A}" type="slidenum">
              <a:rPr lang="zh-CN" altLang="en-US" smtClean="0"/>
              <a:t>8</a:t>
            </a:fld>
            <a:endParaRPr lang="zh-CN" altLang="en-US"/>
          </a:p>
        </p:txBody>
      </p:sp>
    </p:spTree>
    <p:extLst>
      <p:ext uri="{BB962C8B-B14F-4D97-AF65-F5344CB8AC3E}">
        <p14:creationId xmlns:p14="http://schemas.microsoft.com/office/powerpoint/2010/main" val="362590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2800D8-DD8C-41BC-B132-6060F0F6FD8A}" type="slidenum">
              <a:rPr lang="zh-CN" altLang="en-US" smtClean="0"/>
              <a:t>9</a:t>
            </a:fld>
            <a:endParaRPr lang="zh-CN" altLang="en-US"/>
          </a:p>
        </p:txBody>
      </p:sp>
    </p:spTree>
    <p:extLst>
      <p:ext uri="{BB962C8B-B14F-4D97-AF65-F5344CB8AC3E}">
        <p14:creationId xmlns:p14="http://schemas.microsoft.com/office/powerpoint/2010/main" val="1515221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016A2A-0BF1-4E64-8517-2258D879F95C}" type="slidenum">
              <a:rPr lang="zh-CN" altLang="en-US" smtClean="0"/>
              <a:t>48</a:t>
            </a:fld>
            <a:endParaRPr lang="zh-CN" altLang="en-US"/>
          </a:p>
        </p:txBody>
      </p:sp>
    </p:spTree>
    <p:extLst>
      <p:ext uri="{BB962C8B-B14F-4D97-AF65-F5344CB8AC3E}">
        <p14:creationId xmlns:p14="http://schemas.microsoft.com/office/powerpoint/2010/main" val="1635918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8900" y="744538"/>
            <a:ext cx="661987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016A2A-0BF1-4E64-8517-2258D879F95C}" type="slidenum">
              <a:rPr lang="zh-CN" altLang="en-US" smtClean="0"/>
              <a:t>58</a:t>
            </a:fld>
            <a:endParaRPr lang="zh-CN" altLang="en-US"/>
          </a:p>
        </p:txBody>
      </p:sp>
    </p:spTree>
    <p:extLst>
      <p:ext uri="{BB962C8B-B14F-4D97-AF65-F5344CB8AC3E}">
        <p14:creationId xmlns:p14="http://schemas.microsoft.com/office/powerpoint/2010/main" val="2616977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8" name="直接连接符 7"/>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4960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1561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5299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9560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8232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1_标题和内容">
    <p:bg>
      <p:bgRef idx="1001">
        <a:schemeClr val="bg1"/>
      </p:bgRef>
    </p:bg>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121197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0662822"/>
      </p:ext>
    </p:extLst>
  </p:cSld>
  <p:clrMapOvr>
    <a:masterClrMapping/>
  </p:clrMapOvr>
  <p:extLst mod="1">
    <p:ext uri="{DCECCB84-F9BA-43D5-87BE-67443E8EF086}">
      <p15:sldGuideLst xmlns:p15="http://schemas.microsoft.com/office/powerpoint/2012/main">
        <p15:guide id="1" orient="horz" pos="2160">
          <p15:clr>
            <a:srgbClr val="FBAE40"/>
          </p15:clr>
        </p15:guide>
        <p15:guide id="2" pos="662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
        <p:nvSpPr>
          <p:cNvPr id="8" name="矩形 7"/>
          <p:cNvSpPr/>
          <p:nvPr userDrawn="1"/>
        </p:nvSpPr>
        <p:spPr>
          <a:xfrm>
            <a:off x="0" y="-1"/>
            <a:ext cx="11522543" cy="722300"/>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pic>
        <p:nvPicPr>
          <p:cNvPr id="3" name="图片 2" descr="123.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62276" y="103897"/>
            <a:ext cx="1892271" cy="504000"/>
          </a:xfrm>
          <a:prstGeom prst="rect">
            <a:avLst/>
          </a:prstGeom>
        </p:spPr>
      </p:pic>
    </p:spTree>
    <p:extLst>
      <p:ext uri="{BB962C8B-B14F-4D97-AF65-F5344CB8AC3E}">
        <p14:creationId xmlns:p14="http://schemas.microsoft.com/office/powerpoint/2010/main" val="1474867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sp>
        <p:nvSpPr>
          <p:cNvPr id="8" name="矩形 7"/>
          <p:cNvSpPr/>
          <p:nvPr userDrawn="1"/>
        </p:nvSpPr>
        <p:spPr>
          <a:xfrm>
            <a:off x="0" y="-1"/>
            <a:ext cx="11522543" cy="722300"/>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Tree>
    <p:extLst>
      <p:ext uri="{BB962C8B-B14F-4D97-AF65-F5344CB8AC3E}">
        <p14:creationId xmlns:p14="http://schemas.microsoft.com/office/powerpoint/2010/main" val="30485587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39863" y="1060450"/>
            <a:ext cx="8643937" cy="2255838"/>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439863" y="3403600"/>
            <a:ext cx="8643937" cy="15652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7"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38094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7"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595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cxnSp>
        <p:nvCxnSpPr>
          <p:cNvPr id="3" name="直接连接符 2"/>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7478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5813" y="1616075"/>
            <a:ext cx="9939337" cy="2695575"/>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785813" y="4337050"/>
            <a:ext cx="9939337" cy="14176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7"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755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92163" y="1725613"/>
            <a:ext cx="4892675" cy="41116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37238" y="1725613"/>
            <a:ext cx="4894262" cy="41116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8"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8363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3750" y="344488"/>
            <a:ext cx="9939338" cy="1252537"/>
          </a:xfrm>
        </p:spPr>
        <p:txBody>
          <a:bodyPr/>
          <a:lstStyle/>
          <a:p>
            <a:r>
              <a:rPr lang="zh-CN" altLang="en-US"/>
              <a:t>单击此处编辑母版标题样式</a:t>
            </a:r>
          </a:p>
        </p:txBody>
      </p:sp>
      <p:sp>
        <p:nvSpPr>
          <p:cNvPr id="3" name="文本占位符 2"/>
          <p:cNvSpPr>
            <a:spLocks noGrp="1"/>
          </p:cNvSpPr>
          <p:nvPr>
            <p:ph type="body" idx="1"/>
          </p:nvPr>
        </p:nvSpPr>
        <p:spPr>
          <a:xfrm>
            <a:off x="793750" y="1589088"/>
            <a:ext cx="4875213"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793750" y="2366963"/>
            <a:ext cx="4875213" cy="3481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34063" y="1589088"/>
            <a:ext cx="4899025"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34063" y="2366963"/>
            <a:ext cx="4899025" cy="3481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10"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10"/>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4211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2508238-D56F-4F17-8172-F1BB6B090220}" type="slidenum">
              <a:rPr lang="zh-CN" altLang="en-US" smtClean="0"/>
              <a:t>‹#›</a:t>
            </a:fld>
            <a:endParaRPr lang="zh-CN" altLang="en-US" dirty="0"/>
          </a:p>
        </p:txBody>
      </p:sp>
      <p:pic>
        <p:nvPicPr>
          <p:cNvPr id="6"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13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5"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3288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6338" cy="1512888"/>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4899025" y="933450"/>
            <a:ext cx="5834063" cy="46053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793750" y="1944688"/>
            <a:ext cx="3716338"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8"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428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6338" cy="1512888"/>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4899025" y="933450"/>
            <a:ext cx="5834063" cy="4605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793750" y="1944688"/>
            <a:ext cx="3716338"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8"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8254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7"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7981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47063" y="344488"/>
            <a:ext cx="2484437" cy="54927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92163" y="344488"/>
            <a:ext cx="7302500" cy="54927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7"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59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8313699"/>
      </p:ext>
    </p:extLst>
  </p:cSld>
  <p:clrMapOvr>
    <a:masterClrMapping/>
  </p:clrMapOvr>
  <p:extLst mod="1">
    <p:ext uri="{DCECCB84-F9BA-43D5-87BE-67443E8EF086}">
      <p15:sldGuideLst xmlns:p15="http://schemas.microsoft.com/office/powerpoint/2012/main">
        <p15:guide id="1" orient="horz" pos="2160">
          <p15:clr>
            <a:srgbClr val="FBAE40"/>
          </p15:clr>
        </p15:guide>
        <p15:guide id="2" pos="662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9248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8633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8437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411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0079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1645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825054"/>
      </p:ext>
    </p:extLst>
  </p:cSld>
  <p:clrMap bg1="lt1" tx1="dk1" bg2="lt2" tx2="dk2" accent1="accent1" accent2="accent2" accent3="accent3" accent4="accent4" accent5="accent5" accent6="accent6" hlink="hlink" folHlink="folHlink"/>
  <p:sldLayoutIdLst>
    <p:sldLayoutId id="2147483766" r:id="rId1"/>
    <p:sldLayoutId id="2147483790" r:id="rId2"/>
    <p:sldLayoutId id="2147483771" r:id="rId3"/>
    <p:sldLayoutId id="2147483773" r:id="rId4"/>
    <p:sldLayoutId id="2147483774" r:id="rId5"/>
    <p:sldLayoutId id="2147483776" r:id="rId6"/>
    <p:sldLayoutId id="2147483779" r:id="rId7"/>
    <p:sldLayoutId id="2147483780" r:id="rId8"/>
    <p:sldLayoutId id="2147483781" r:id="rId9"/>
    <p:sldLayoutId id="2147483782" r:id="rId10"/>
    <p:sldLayoutId id="2147483783" r:id="rId11"/>
    <p:sldLayoutId id="2147483784" r:id="rId12"/>
    <p:sldLayoutId id="2147483748" r:id="rId13"/>
    <p:sldLayoutId id="2147483757" r:id="rId14"/>
    <p:sldLayoutId id="2147483789" r:id="rId15"/>
    <p:sldLayoutId id="2147483803" r:id="rId16"/>
    <p:sldLayoutId id="2147483804"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163" y="344488"/>
            <a:ext cx="9939337" cy="1252537"/>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792163" y="1725613"/>
            <a:ext cx="9939337" cy="411162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792163" y="6005513"/>
            <a:ext cx="2592387" cy="34607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817938" y="6005513"/>
            <a:ext cx="3887787" cy="3460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139113" y="6005513"/>
            <a:ext cx="2592387" cy="346075"/>
          </a:xfrm>
          <a:prstGeom prst="rect">
            <a:avLst/>
          </a:prstGeom>
        </p:spPr>
        <p:txBody>
          <a:bodyPr vert="horz" lIns="91440" tIns="45720" rIns="91440" bIns="45720" rtlCol="0" anchor="ctr"/>
          <a:lstStyle>
            <a:lvl1pPr algn="r">
              <a:defRPr sz="1200">
                <a:solidFill>
                  <a:schemeClr val="tx1">
                    <a:tint val="75000"/>
                  </a:schemeClr>
                </a:solidFill>
              </a:defRPr>
            </a:lvl1pPr>
          </a:lstStyle>
          <a:p>
            <a:fld id="{92508238-D56F-4F17-8172-F1BB6B090220}" type="slidenum">
              <a:rPr lang="zh-CN" altLang="en-US" smtClean="0"/>
              <a:t>‹#›</a:t>
            </a:fld>
            <a:endParaRPr lang="zh-CN" altLang="en-US"/>
          </a:p>
        </p:txBody>
      </p:sp>
    </p:spTree>
    <p:extLst>
      <p:ext uri="{BB962C8B-B14F-4D97-AF65-F5344CB8AC3E}">
        <p14:creationId xmlns:p14="http://schemas.microsoft.com/office/powerpoint/2010/main" val="1109800732"/>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6.xml"/><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6.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6.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16.xml"/><Relationship Id="rId5" Type="http://schemas.openxmlformats.org/officeDocument/2006/relationships/image" Target="../media/image88.jpeg"/><Relationship Id="rId4" Type="http://schemas.openxmlformats.org/officeDocument/2006/relationships/image" Target="../media/image87.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91.jpeg"/><Relationship Id="rId4" Type="http://schemas.openxmlformats.org/officeDocument/2006/relationships/image" Target="../media/image90.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6.xml"/><Relationship Id="rId5" Type="http://schemas.openxmlformats.org/officeDocument/2006/relationships/image" Target="../media/image97.png"/><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16.xml"/><Relationship Id="rId6" Type="http://schemas.openxmlformats.org/officeDocument/2006/relationships/image" Target="../media/image104.jpeg"/><Relationship Id="rId5" Type="http://schemas.openxmlformats.org/officeDocument/2006/relationships/image" Target="../media/image103.png"/><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7.xml"/><Relationship Id="rId6" Type="http://schemas.openxmlformats.org/officeDocument/2006/relationships/image" Target="../media/image108.png"/><Relationship Id="rId5" Type="http://schemas.openxmlformats.org/officeDocument/2006/relationships/image" Target="../media/image2.png"/><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18" Type="http://schemas.openxmlformats.org/officeDocument/2006/relationships/image" Target="../media/image22.jpeg"/><Relationship Id="rId26" Type="http://schemas.openxmlformats.org/officeDocument/2006/relationships/image" Target="../media/image30.jpeg"/><Relationship Id="rId3" Type="http://schemas.openxmlformats.org/officeDocument/2006/relationships/image" Target="../media/image7.jpeg"/><Relationship Id="rId21" Type="http://schemas.openxmlformats.org/officeDocument/2006/relationships/image" Target="../media/image25.jpeg"/><Relationship Id="rId34" Type="http://schemas.openxmlformats.org/officeDocument/2006/relationships/image" Target="../media/image38.jpeg"/><Relationship Id="rId7" Type="http://schemas.openxmlformats.org/officeDocument/2006/relationships/image" Target="../media/image11.jpeg"/><Relationship Id="rId12" Type="http://schemas.openxmlformats.org/officeDocument/2006/relationships/image" Target="../media/image16.jpeg"/><Relationship Id="rId17" Type="http://schemas.openxmlformats.org/officeDocument/2006/relationships/image" Target="../media/image21.jpeg"/><Relationship Id="rId25" Type="http://schemas.openxmlformats.org/officeDocument/2006/relationships/image" Target="../media/image29.jpeg"/><Relationship Id="rId33" Type="http://schemas.openxmlformats.org/officeDocument/2006/relationships/image" Target="../media/image37.jpeg"/><Relationship Id="rId2" Type="http://schemas.openxmlformats.org/officeDocument/2006/relationships/notesSlide" Target="../notesSlides/notesSlide6.xml"/><Relationship Id="rId16" Type="http://schemas.openxmlformats.org/officeDocument/2006/relationships/image" Target="../media/image20.jpeg"/><Relationship Id="rId20" Type="http://schemas.openxmlformats.org/officeDocument/2006/relationships/image" Target="../media/image24.jpeg"/><Relationship Id="rId29" Type="http://schemas.openxmlformats.org/officeDocument/2006/relationships/image" Target="../media/image33.jpeg"/><Relationship Id="rId1" Type="http://schemas.openxmlformats.org/officeDocument/2006/relationships/slideLayout" Target="../slideLayouts/slideLayout16.xml"/><Relationship Id="rId6" Type="http://schemas.openxmlformats.org/officeDocument/2006/relationships/image" Target="../media/image10.jpeg"/><Relationship Id="rId11" Type="http://schemas.openxmlformats.org/officeDocument/2006/relationships/image" Target="../media/image15.jpeg"/><Relationship Id="rId24" Type="http://schemas.openxmlformats.org/officeDocument/2006/relationships/image" Target="../media/image28.jpeg"/><Relationship Id="rId32" Type="http://schemas.openxmlformats.org/officeDocument/2006/relationships/image" Target="../media/image36.jpeg"/><Relationship Id="rId5" Type="http://schemas.openxmlformats.org/officeDocument/2006/relationships/image" Target="../media/image9.jpeg"/><Relationship Id="rId15" Type="http://schemas.openxmlformats.org/officeDocument/2006/relationships/image" Target="../media/image19.jpeg"/><Relationship Id="rId23" Type="http://schemas.openxmlformats.org/officeDocument/2006/relationships/image" Target="../media/image27.jpeg"/><Relationship Id="rId28" Type="http://schemas.openxmlformats.org/officeDocument/2006/relationships/image" Target="../media/image32.jpeg"/><Relationship Id="rId36" Type="http://schemas.openxmlformats.org/officeDocument/2006/relationships/image" Target="../media/image40.png"/><Relationship Id="rId10" Type="http://schemas.openxmlformats.org/officeDocument/2006/relationships/image" Target="../media/image14.jpeg"/><Relationship Id="rId19" Type="http://schemas.openxmlformats.org/officeDocument/2006/relationships/image" Target="../media/image23.jpeg"/><Relationship Id="rId31" Type="http://schemas.openxmlformats.org/officeDocument/2006/relationships/image" Target="../media/image35.jpeg"/><Relationship Id="rId4" Type="http://schemas.openxmlformats.org/officeDocument/2006/relationships/image" Target="../media/image8.jpeg"/><Relationship Id="rId9" Type="http://schemas.openxmlformats.org/officeDocument/2006/relationships/image" Target="../media/image13.jpeg"/><Relationship Id="rId14" Type="http://schemas.openxmlformats.org/officeDocument/2006/relationships/image" Target="../media/image18.jpeg"/><Relationship Id="rId22" Type="http://schemas.openxmlformats.org/officeDocument/2006/relationships/image" Target="../media/image26.jpeg"/><Relationship Id="rId27" Type="http://schemas.openxmlformats.org/officeDocument/2006/relationships/image" Target="../media/image31.jpeg"/><Relationship Id="rId30" Type="http://schemas.openxmlformats.org/officeDocument/2006/relationships/image" Target="../media/image34.jpeg"/><Relationship Id="rId35" Type="http://schemas.openxmlformats.org/officeDocument/2006/relationships/image" Target="../media/image39.jpe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jpe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7.xml"/><Relationship Id="rId16" Type="http://schemas.openxmlformats.org/officeDocument/2006/relationships/image" Target="../media/image54.jpeg"/><Relationship Id="rId20" Type="http://schemas.openxmlformats.org/officeDocument/2006/relationships/image" Target="../media/image58.jpeg"/><Relationship Id="rId1" Type="http://schemas.openxmlformats.org/officeDocument/2006/relationships/slideLayout" Target="../slideLayouts/slideLayout16.x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jpeg"/><Relationship Id="rId15" Type="http://schemas.openxmlformats.org/officeDocument/2006/relationships/image" Target="../media/image53.jpeg"/><Relationship Id="rId10" Type="http://schemas.openxmlformats.org/officeDocument/2006/relationships/image" Target="../media/image48.png"/><Relationship Id="rId19" Type="http://schemas.openxmlformats.org/officeDocument/2006/relationships/image" Target="../media/image57.GIF"/><Relationship Id="rId4" Type="http://schemas.openxmlformats.org/officeDocument/2006/relationships/image" Target="../media/image42.png"/><Relationship Id="rId9" Type="http://schemas.openxmlformats.org/officeDocument/2006/relationships/image" Target="../media/image47.jpeg"/><Relationship Id="rId1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6"/>
            <a:ext cx="11523663" cy="6478542"/>
          </a:xfrm>
          <a:prstGeom prst="rect">
            <a:avLst/>
          </a:prstGeom>
        </p:spPr>
      </p:pic>
      <p:sp>
        <p:nvSpPr>
          <p:cNvPr id="8" name="矩形 7"/>
          <p:cNvSpPr/>
          <p:nvPr/>
        </p:nvSpPr>
        <p:spPr>
          <a:xfrm>
            <a:off x="0" y="1997068"/>
            <a:ext cx="2081836" cy="54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440239" y="1997068"/>
            <a:ext cx="2081836" cy="54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5"/>
          <p:cNvSpPr>
            <a:spLocks noGrp="1"/>
          </p:cNvSpPr>
          <p:nvPr>
            <p:ph type="ctrTitle" idx="4294967295"/>
          </p:nvPr>
        </p:nvSpPr>
        <p:spPr>
          <a:xfrm>
            <a:off x="2161387" y="1889816"/>
            <a:ext cx="7200890" cy="576064"/>
          </a:xfrm>
          <a:prstGeom prst="rect">
            <a:avLst/>
          </a:prstGeom>
        </p:spPr>
        <p:txBody>
          <a:bodyPr anchor="ctr">
            <a:noAutofit/>
          </a:bodyPr>
          <a:lstStyle/>
          <a:p>
            <a:pPr algn="ctr">
              <a:lnSpc>
                <a:spcPct val="150000"/>
              </a:lnSpc>
            </a:pPr>
            <a:r>
              <a:rPr lang="zh-CN" altLang="en-US" sz="3600" dirty="0">
                <a:solidFill>
                  <a:srgbClr val="FF0000"/>
                </a:solidFill>
                <a:latin typeface="微软雅黑" panose="020B0503020204020204" pitchFamily="34" charset="-122"/>
                <a:ea typeface="微软雅黑" panose="020B0503020204020204" pitchFamily="34" charset="-122"/>
              </a:rPr>
              <a:t>经济运行分析大数据应用场景</a:t>
            </a:r>
          </a:p>
        </p:txBody>
      </p:sp>
      <p:sp>
        <p:nvSpPr>
          <p:cNvPr id="2" name="文本框 1"/>
          <p:cNvSpPr txBox="1"/>
          <p:nvPr/>
        </p:nvSpPr>
        <p:spPr>
          <a:xfrm>
            <a:off x="3547742" y="2820955"/>
            <a:ext cx="5133136" cy="430887"/>
          </a:xfrm>
          <a:prstGeom prst="rect">
            <a:avLst/>
          </a:prstGeom>
          <a:noFill/>
        </p:spPr>
        <p:txBody>
          <a:bodyPr wrap="none" rtlCol="0">
            <a:spAutoFit/>
          </a:bodyPr>
          <a:lstStyle/>
          <a:p>
            <a:r>
              <a:rPr lang="en-US" altLang="zh-CN" sz="2000" dirty="0">
                <a:solidFill>
                  <a:srgbClr val="FF0000"/>
                </a:solidFill>
              </a:rPr>
              <a:t>—</a:t>
            </a:r>
            <a:r>
              <a:rPr lang="zh-CN" altLang="en-US" dirty="0">
                <a:solidFill>
                  <a:srgbClr val="FF0000"/>
                </a:solidFill>
                <a:latin typeface="微软雅黑" panose="020B0503020204020204" pitchFamily="34" charset="-122"/>
                <a:ea typeface="微软雅黑" panose="020B0503020204020204" pitchFamily="34" charset="-122"/>
              </a:rPr>
              <a:t>宏观经济</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产业结构</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行业分析</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企业监管</a:t>
            </a:r>
          </a:p>
        </p:txBody>
      </p:sp>
      <p:pic>
        <p:nvPicPr>
          <p:cNvPr id="11" name="图片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0239" y="5919545"/>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1580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ln>
        </p:spPr>
        <p:txBody>
          <a:bodyPr lIns="102805" tIns="51403" rIns="102805" bIns="51403" anchor="ctr"/>
          <a:lstStyle/>
          <a:p>
            <a:pPr defTabSz="1127760" eaLnBrk="0" hangingPunct="0"/>
            <a:r>
              <a:rPr lang="zh-CN" altLang="en-US" sz="2400" dirty="0">
                <a:solidFill>
                  <a:schemeClr val="bg1"/>
                </a:solidFill>
                <a:latin typeface="微软雅黑" panose="020B0503020204020204" pitchFamily="34" charset="-122"/>
                <a:ea typeface="微软雅黑" panose="020B0503020204020204" pitchFamily="34" charset="-122"/>
                <a:sym typeface="+mn-ea"/>
              </a:rPr>
              <a:t>大数据应用场景概述</a:t>
            </a:r>
          </a:p>
        </p:txBody>
      </p:sp>
      <p:sp>
        <p:nvSpPr>
          <p:cNvPr id="3" name="矩形 2"/>
          <p:cNvSpPr/>
          <p:nvPr/>
        </p:nvSpPr>
        <p:spPr>
          <a:xfrm>
            <a:off x="721208" y="1086472"/>
            <a:ext cx="6361358" cy="4685898"/>
          </a:xfrm>
          <a:prstGeom prst="rect">
            <a:avLst/>
          </a:prstGeom>
        </p:spPr>
        <p:txBody>
          <a:bodyPr wrap="square">
            <a:spAutoFit/>
          </a:bodyPr>
          <a:lstStyle/>
          <a:p>
            <a:pPr>
              <a:lnSpc>
                <a:spcPct val="150000"/>
              </a:lnSpc>
            </a:pPr>
            <a:r>
              <a:rPr lang="zh-CN" altLang="en-US" sz="1500" dirty="0">
                <a:solidFill>
                  <a:srgbClr val="000000"/>
                </a:solidFill>
                <a:latin typeface="微软雅黑" panose="020B0503020204020204" pitchFamily="34" charset="-122"/>
                <a:ea typeface="微软雅黑" panose="020B0503020204020204" pitchFamily="34" charset="-122"/>
              </a:rPr>
              <a:t>        大数据应用驱动来自于三个点：</a:t>
            </a:r>
            <a:r>
              <a:rPr lang="en-US" altLang="zh-CN" sz="1500" dirty="0">
                <a:latin typeface="微软雅黑" panose="020B0503020204020204" pitchFamily="34" charset="-122"/>
                <a:ea typeface="微软雅黑" panose="020B0503020204020204" pitchFamily="34" charset="-122"/>
              </a:rPr>
              <a:t>1</a:t>
            </a:r>
            <a:r>
              <a:rPr lang="zh-CN" altLang="en-US" sz="1500" dirty="0">
                <a:latin typeface="微软雅黑" panose="020B0503020204020204" pitchFamily="34" charset="-122"/>
                <a:ea typeface="微软雅黑" panose="020B0503020204020204" pitchFamily="34" charset="-122"/>
              </a:rPr>
              <a:t>、场景  </a:t>
            </a:r>
            <a:r>
              <a:rPr lang="en-US" altLang="zh-CN" sz="1500" dirty="0">
                <a:solidFill>
                  <a:srgbClr val="000000"/>
                </a:solidFill>
                <a:latin typeface="微软雅黑" panose="020B0503020204020204" pitchFamily="34" charset="-122"/>
                <a:ea typeface="微软雅黑" panose="020B0503020204020204" pitchFamily="34" charset="-122"/>
              </a:rPr>
              <a:t>2</a:t>
            </a:r>
            <a:r>
              <a:rPr lang="zh-CN" altLang="en-US" sz="1500" dirty="0">
                <a:solidFill>
                  <a:srgbClr val="000000"/>
                </a:solidFill>
                <a:latin typeface="微软雅黑" panose="020B0503020204020204" pitchFamily="34" charset="-122"/>
                <a:ea typeface="微软雅黑" panose="020B0503020204020204" pitchFamily="34" charset="-122"/>
              </a:rPr>
              <a:t>、技术  </a:t>
            </a:r>
            <a:r>
              <a:rPr lang="en-US" altLang="zh-CN" sz="1500" dirty="0">
                <a:solidFill>
                  <a:srgbClr val="000000"/>
                </a:solidFill>
                <a:latin typeface="微软雅黑" panose="020B0503020204020204" pitchFamily="34" charset="-122"/>
                <a:ea typeface="微软雅黑" panose="020B0503020204020204" pitchFamily="34" charset="-122"/>
              </a:rPr>
              <a:t>3</a:t>
            </a:r>
            <a:r>
              <a:rPr lang="zh-CN" altLang="en-US" sz="1500" dirty="0">
                <a:solidFill>
                  <a:srgbClr val="000000"/>
                </a:solidFill>
                <a:latin typeface="微软雅黑" panose="020B0503020204020204" pitchFamily="34" charset="-122"/>
                <a:ea typeface="微软雅黑" panose="020B0503020204020204" pitchFamily="34" charset="-122"/>
              </a:rPr>
              <a:t>、服务。</a:t>
            </a:r>
            <a:endParaRPr lang="en-US" altLang="zh-CN" sz="15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sz="1500" dirty="0">
                <a:solidFill>
                  <a:srgbClr val="000000"/>
                </a:solidFill>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第一点就是场景，场景是推动大数据落地的有效手段，没有场景就没有大数据的应用和落地。大数据场景应用本质上就是数据的业务应用场景，是数据和数据分析在企业经营活动中的具体表现。从横向上分析，大数据在不同行业有不同的应用场景，简单讲就是提升业务，降低成本，开源和节流并重。</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5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大数据技术可以了解经济发展情况，各产业发展情况，消费支出和产品销售情况，依据分析结果，科学地制定宏观政策，平衡各产业发展，避免产能过剩，有效利用自然资源和社会资源，提高社会生产效率。</a:t>
            </a:r>
            <a:r>
              <a:rPr lang="zh-CN" altLang="en-US" sz="1400" dirty="0">
                <a:solidFill>
                  <a:srgbClr val="FF0000"/>
                </a:solidFill>
                <a:latin typeface="微软雅黑" panose="020B0503020204020204" pitchFamily="34" charset="-122"/>
                <a:ea typeface="微软雅黑" panose="020B0503020204020204" pitchFamily="34" charset="-122"/>
              </a:rPr>
              <a:t>大数据技术也能帮助政府进行支出管理，透明合理的财政支出将有利于提高公信力和监督财政支出。大数据及大数据技术带给政府的不仅仅是效率提升、科学决策、精细管理，更重要的是数据治国、科学管理的意识改变，未来大数据将会从各个方面来帮助政府实施高效和精细化管理，具有极大的想象</a:t>
            </a:r>
            <a:r>
              <a:rPr lang="zh-CN" altLang="en-US" sz="1400">
                <a:solidFill>
                  <a:srgbClr val="FF0000"/>
                </a:solidFill>
                <a:latin typeface="微软雅黑" panose="020B0503020204020204" pitchFamily="34" charset="-122"/>
                <a:ea typeface="微软雅黑" panose="020B0503020204020204" pitchFamily="34" charset="-122"/>
              </a:rPr>
              <a:t>空间。   </a:t>
            </a:r>
            <a:endParaRPr lang="zh-CN" altLang="en-US" sz="14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      </a:t>
            </a:r>
            <a:endParaRPr lang="en-US" altLang="zh-CN" sz="1400" dirty="0">
              <a:latin typeface="微软雅黑" panose="020B0503020204020204" pitchFamily="34" charset="-122"/>
              <a:ea typeface="微软雅黑" panose="020B0503020204020204" pitchFamily="34" charset="-122"/>
            </a:endParaRPr>
          </a:p>
          <a:p>
            <a:pPr>
              <a:lnSpc>
                <a:spcPct val="150000"/>
              </a:lnSpc>
            </a:pPr>
            <a:endParaRPr lang="zh-CN" altLang="en-US" sz="1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4232" y="1079820"/>
            <a:ext cx="4171203" cy="3600445"/>
          </a:xfrm>
          <a:prstGeom prst="rect">
            <a:avLst/>
          </a:prstGeom>
        </p:spPr>
      </p:pic>
    </p:spTree>
    <p:extLst>
      <p:ext uri="{BB962C8B-B14F-4D97-AF65-F5344CB8AC3E}">
        <p14:creationId xmlns:p14="http://schemas.microsoft.com/office/powerpoint/2010/main" val="925229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152987" y="112495"/>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dirty="0">
                <a:solidFill>
                  <a:schemeClr val="bg1"/>
                </a:solidFill>
                <a:latin typeface="微软雅黑" pitchFamily="34" charset="-122"/>
                <a:ea typeface="微软雅黑" pitchFamily="34" charset="-122"/>
                <a:sym typeface="+mn-ea"/>
              </a:rPr>
              <a:t>经济运行分析大数据应用与传统信息化的区别</a:t>
            </a:r>
          </a:p>
        </p:txBody>
      </p:sp>
      <p:graphicFrame>
        <p:nvGraphicFramePr>
          <p:cNvPr id="2" name="图示 1"/>
          <p:cNvGraphicFramePr/>
          <p:nvPr>
            <p:extLst>
              <p:ext uri="{D42A27DB-BD31-4B8C-83A1-F6EECF244321}">
                <p14:modId xmlns:p14="http://schemas.microsoft.com/office/powerpoint/2010/main" val="129060021"/>
              </p:ext>
            </p:extLst>
          </p:nvPr>
        </p:nvGraphicFramePr>
        <p:xfrm>
          <a:off x="721208" y="728527"/>
          <a:ext cx="10081246" cy="53919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灯片编号占位符 6"/>
          <p:cNvSpPr txBox="1">
            <a:spLocks/>
          </p:cNvSpPr>
          <p:nvPr/>
        </p:nvSpPr>
        <p:spPr>
          <a:xfrm>
            <a:off x="8642187" y="6085011"/>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3</a:t>
            </a:r>
            <a:endParaRPr lang="zh-CN" altLang="en-US" sz="1400" dirty="0"/>
          </a:p>
        </p:txBody>
      </p:sp>
    </p:spTree>
    <p:extLst>
      <p:ext uri="{BB962C8B-B14F-4D97-AF65-F5344CB8AC3E}">
        <p14:creationId xmlns:p14="http://schemas.microsoft.com/office/powerpoint/2010/main" val="2705160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116854480"/>
              </p:ext>
            </p:extLst>
          </p:nvPr>
        </p:nvGraphicFramePr>
        <p:xfrm>
          <a:off x="580536" y="1044655"/>
          <a:ext cx="10477658" cy="5040620"/>
        </p:xfrm>
        <a:graphic>
          <a:graphicData uri="http://schemas.openxmlformats.org/drawingml/2006/table">
            <a:tbl>
              <a:tblPr/>
              <a:tblGrid>
                <a:gridCol w="1184893">
                  <a:extLst>
                    <a:ext uri="{9D8B030D-6E8A-4147-A177-3AD203B41FA5}">
                      <a16:colId xmlns:a16="http://schemas.microsoft.com/office/drawing/2014/main" val="20000"/>
                    </a:ext>
                  </a:extLst>
                </a:gridCol>
                <a:gridCol w="2026967">
                  <a:extLst>
                    <a:ext uri="{9D8B030D-6E8A-4147-A177-3AD203B41FA5}">
                      <a16:colId xmlns:a16="http://schemas.microsoft.com/office/drawing/2014/main" val="20001"/>
                    </a:ext>
                  </a:extLst>
                </a:gridCol>
                <a:gridCol w="1347984">
                  <a:extLst>
                    <a:ext uri="{9D8B030D-6E8A-4147-A177-3AD203B41FA5}">
                      <a16:colId xmlns:a16="http://schemas.microsoft.com/office/drawing/2014/main" val="20002"/>
                    </a:ext>
                  </a:extLst>
                </a:gridCol>
                <a:gridCol w="2317369">
                  <a:extLst>
                    <a:ext uri="{9D8B030D-6E8A-4147-A177-3AD203B41FA5}">
                      <a16:colId xmlns:a16="http://schemas.microsoft.com/office/drawing/2014/main" val="20003"/>
                    </a:ext>
                  </a:extLst>
                </a:gridCol>
                <a:gridCol w="1094195">
                  <a:extLst>
                    <a:ext uri="{9D8B030D-6E8A-4147-A177-3AD203B41FA5}">
                      <a16:colId xmlns:a16="http://schemas.microsoft.com/office/drawing/2014/main" val="20004"/>
                    </a:ext>
                  </a:extLst>
                </a:gridCol>
                <a:gridCol w="2506250">
                  <a:extLst>
                    <a:ext uri="{9D8B030D-6E8A-4147-A177-3AD203B41FA5}">
                      <a16:colId xmlns:a16="http://schemas.microsoft.com/office/drawing/2014/main" val="20005"/>
                    </a:ext>
                  </a:extLst>
                </a:gridCol>
              </a:tblGrid>
              <a:tr h="504062">
                <a:tc>
                  <a:txBody>
                    <a:bodyPr/>
                    <a:lstStyle/>
                    <a:p>
                      <a:pPr marL="0" algn="l" defTabSz="914400" rtl="0" eaLnBrk="1" fontAlgn="ctr" latinLnBrk="0" hangingPunct="1"/>
                      <a:r>
                        <a:rPr lang="zh-CN" altLang="en-US" sz="1800" b="1" kern="1200" dirty="0">
                          <a:solidFill>
                            <a:schemeClr val="bg1"/>
                          </a:solidFill>
                          <a:latin typeface="微软雅黑" panose="020B0503020204020204" pitchFamily="34" charset="-122"/>
                          <a:ea typeface="微软雅黑" panose="020B0503020204020204" pitchFamily="34" charset="-122"/>
                          <a:cs typeface="+mn-cs"/>
                        </a:rPr>
                        <a:t>职能分类</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marL="0" algn="l" defTabSz="914400" rtl="0" eaLnBrk="1" fontAlgn="ctr" latinLnBrk="0" hangingPunct="1"/>
                      <a:r>
                        <a:rPr lang="zh-CN" altLang="en-US" sz="1800" b="1" kern="1200" dirty="0">
                          <a:solidFill>
                            <a:schemeClr val="bg1"/>
                          </a:solidFill>
                          <a:latin typeface="微软雅黑" panose="020B0503020204020204" pitchFamily="34" charset="-122"/>
                          <a:ea typeface="微软雅黑" panose="020B0503020204020204" pitchFamily="34" charset="-122"/>
                          <a:cs typeface="+mn-cs"/>
                        </a:rPr>
                        <a:t>应用场景</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marL="0" algn="l" defTabSz="914400" rtl="0" eaLnBrk="1" fontAlgn="ctr" latinLnBrk="0" hangingPunct="1"/>
                      <a:r>
                        <a:rPr lang="zh-CN" altLang="en-US" sz="1800" b="1" kern="1200" dirty="0">
                          <a:solidFill>
                            <a:schemeClr val="bg1"/>
                          </a:solidFill>
                          <a:latin typeface="微软雅黑" panose="020B0503020204020204" pitchFamily="34" charset="-122"/>
                          <a:ea typeface="微软雅黑" panose="020B0503020204020204" pitchFamily="34" charset="-122"/>
                          <a:cs typeface="+mn-cs"/>
                        </a:rPr>
                        <a:t>职能分类</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marL="0" algn="l" defTabSz="914400" rtl="0" eaLnBrk="1" fontAlgn="ctr" latinLnBrk="0" hangingPunct="1"/>
                      <a:r>
                        <a:rPr lang="zh-CN" altLang="en-US" sz="1800" b="1" kern="1200" dirty="0">
                          <a:solidFill>
                            <a:schemeClr val="bg1"/>
                          </a:solidFill>
                          <a:latin typeface="微软雅黑" panose="020B0503020204020204" pitchFamily="34" charset="-122"/>
                          <a:ea typeface="微软雅黑" panose="020B0503020204020204" pitchFamily="34" charset="-122"/>
                          <a:cs typeface="+mn-cs"/>
                        </a:rPr>
                        <a:t>应用场景</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marL="0" algn="l" defTabSz="914400" rtl="0" eaLnBrk="1" fontAlgn="ctr" latinLnBrk="0" hangingPunct="1"/>
                      <a:r>
                        <a:rPr lang="zh-CN" altLang="en-US" sz="1800" b="1" kern="1200" dirty="0">
                          <a:solidFill>
                            <a:schemeClr val="bg1"/>
                          </a:solidFill>
                          <a:latin typeface="微软雅黑" panose="020B0503020204020204" pitchFamily="34" charset="-122"/>
                          <a:ea typeface="微软雅黑" panose="020B0503020204020204" pitchFamily="34" charset="-122"/>
                          <a:cs typeface="+mn-cs"/>
                        </a:rPr>
                        <a:t>职能分类</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marL="0" algn="l" defTabSz="914400" rtl="0" eaLnBrk="1" fontAlgn="ctr" latinLnBrk="0" hangingPunct="1"/>
                      <a:r>
                        <a:rPr lang="zh-CN" altLang="en-US" sz="1800" b="1" kern="1200" dirty="0">
                          <a:solidFill>
                            <a:schemeClr val="bg1"/>
                          </a:solidFill>
                          <a:latin typeface="微软雅黑" panose="020B0503020204020204" pitchFamily="34" charset="-122"/>
                          <a:ea typeface="微软雅黑" panose="020B0503020204020204" pitchFamily="34" charset="-122"/>
                          <a:cs typeface="+mn-cs"/>
                        </a:rPr>
                        <a:t>应用场景</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extLst>
                  <a:ext uri="{0D108BD9-81ED-4DB2-BD59-A6C34878D82A}">
                    <a16:rowId xmlns:a16="http://schemas.microsoft.com/office/drawing/2014/main" val="10000"/>
                  </a:ext>
                </a:extLst>
              </a:tr>
              <a:tr h="504062">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宏观经济</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经济活跃指数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产业结构</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两化融合大数据服务平台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企业监管</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19.</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重点企业运行监测</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4062">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宏观经济</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新经济指数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产业结构</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11.</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产学研创新支撑平台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企业监管</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互联网精准投放营销平台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4062">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宏观经济</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a:solidFill>
                            <a:srgbClr val="000000"/>
                          </a:solidFill>
                          <a:effectLst/>
                          <a:latin typeface="微软雅黑" panose="020B0503020204020204" pitchFamily="34" charset="-122"/>
                          <a:ea typeface="微软雅黑" panose="020B0503020204020204" pitchFamily="34" charset="-122"/>
                        </a:rPr>
                        <a:t>3.</a:t>
                      </a: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经济风险预警红绿灯</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产业结构</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12.</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城市创业创新指数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企业监管</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a:solidFill>
                            <a:srgbClr val="000000"/>
                          </a:solidFill>
                          <a:effectLst/>
                          <a:latin typeface="微软雅黑" panose="020B0503020204020204" pitchFamily="34" charset="-122"/>
                          <a:ea typeface="微软雅黑" panose="020B0503020204020204" pitchFamily="34" charset="-122"/>
                        </a:rPr>
                        <a:t>21.</a:t>
                      </a: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企业电子商务大数据分析平台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0406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宏观经济</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a:solidFill>
                            <a:srgbClr val="000000"/>
                          </a:solidFill>
                          <a:effectLst/>
                          <a:latin typeface="微软雅黑" panose="020B0503020204020204" pitchFamily="34" charset="-122"/>
                          <a:ea typeface="微软雅黑" panose="020B0503020204020204" pitchFamily="34" charset="-122"/>
                        </a:rPr>
                        <a:t>4.</a:t>
                      </a: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绿色经济指数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产业结构</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13.</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新兴产业孵化分析决策平台 </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企业监管</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22.</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企业信息服务平台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04062">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宏观经济</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消费品价格监测红线</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行业分析</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14.</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工业运行大数据</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04062">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宏观经济</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6.</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三去一补监控大数据</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行业分析</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15.</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行业产能预警指数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zh-CN" altLang="en-US"/>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zh-CN" altLang="en-US" dirty="0"/>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04062">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产业结构</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7.</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招商引资专业化合作平台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行业分析</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16.</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科研成果孵化大数据</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zh-CN" altLang="en-US"/>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zh-CN" altLang="en-US" dirty="0"/>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04062">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产业结构</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8.</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产业基地发展规划大数据</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企业监管</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17.</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中小企业创新指数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宋体" panose="02010600030101010101" pitchFamily="2" charset="-122"/>
                          <a:ea typeface="宋体" panose="02010600030101010101" pitchFamily="2" charset="-122"/>
                        </a:rPr>
                        <a:t>　</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dirty="0">
                          <a:solidFill>
                            <a:srgbClr val="000000"/>
                          </a:solidFill>
                          <a:effectLst/>
                          <a:latin typeface="宋体" panose="02010600030101010101" pitchFamily="2" charset="-122"/>
                          <a:ea typeface="宋体" panose="02010600030101010101" pitchFamily="2" charset="-122"/>
                        </a:rPr>
                        <a:t>　</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04062">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产业结构</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9.</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产业结构升级</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企业监管</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18.</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中小企业扶持大数据</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dirty="0">
                          <a:solidFill>
                            <a:srgbClr val="000000"/>
                          </a:solidFill>
                          <a:effectLst/>
                          <a:latin typeface="宋体" panose="02010600030101010101" pitchFamily="2" charset="-122"/>
                          <a:ea typeface="宋体" panose="02010600030101010101" pitchFamily="2" charset="-122"/>
                        </a:rPr>
                        <a:t>　</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3" name="标题 1"/>
          <p:cNvSpPr txBox="1">
            <a:spLocks/>
          </p:cNvSpPr>
          <p:nvPr/>
        </p:nvSpPr>
        <p:spPr bwMode="auto">
          <a:xfrm>
            <a:off x="324796" y="71699"/>
            <a:ext cx="8747783" cy="586229"/>
          </a:xfrm>
          <a:prstGeom prst="rect">
            <a:avLst/>
          </a:prstGeom>
          <a:noFill/>
          <a:ln w="9525">
            <a:noFill/>
            <a:miter lim="800000"/>
            <a:headEnd/>
            <a:tailEnd/>
          </a:ln>
        </p:spPr>
        <p:txBody>
          <a:bodyPr lIns="102815" tIns="51408" rIns="102815" bIns="51408" anchor="ctr"/>
          <a:lstStyle/>
          <a:p>
            <a:pPr defTabSz="913921" eaLnBrk="0" fontAlgn="base" hangingPunct="0">
              <a:spcBef>
                <a:spcPct val="0"/>
              </a:spcBef>
              <a:spcAft>
                <a:spcPct val="0"/>
              </a:spcAft>
            </a:pPr>
            <a:r>
              <a:rPr lang="zh-CN" altLang="en-US" sz="2400" dirty="0">
                <a:solidFill>
                  <a:schemeClr val="bg1"/>
                </a:solidFill>
                <a:latin typeface="微软雅黑"/>
                <a:ea typeface="微软雅黑"/>
                <a:cs typeface="微软雅黑"/>
              </a:rPr>
              <a:t>大数据应用场景目录</a:t>
            </a:r>
            <a:endParaRPr lang="zh-CN" altLang="zh-CN" sz="2400" dirty="0">
              <a:solidFill>
                <a:schemeClr val="bg1"/>
              </a:solidFill>
              <a:latin typeface="微软雅黑"/>
              <a:ea typeface="微软雅黑"/>
              <a:cs typeface="微软雅黑"/>
            </a:endParaRPr>
          </a:p>
        </p:txBody>
      </p:sp>
      <p:sp>
        <p:nvSpPr>
          <p:cNvPr id="4" name="灯片编号占位符 6"/>
          <p:cNvSpPr txBox="1">
            <a:spLocks/>
          </p:cNvSpPr>
          <p:nvPr/>
        </p:nvSpPr>
        <p:spPr>
          <a:xfrm>
            <a:off x="8642187" y="6107618"/>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4</a:t>
            </a:r>
            <a:endParaRPr lang="zh-CN" altLang="en-US" sz="1400" dirty="0"/>
          </a:p>
        </p:txBody>
      </p:sp>
    </p:spTree>
    <p:extLst>
      <p:ext uri="{BB962C8B-B14F-4D97-AF65-F5344CB8AC3E}">
        <p14:creationId xmlns:p14="http://schemas.microsoft.com/office/powerpoint/2010/main" val="1814698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nvPr>
        </p:nvGraphicFramePr>
        <p:xfrm>
          <a:off x="304856" y="812755"/>
          <a:ext cx="10906069" cy="5307687"/>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1231990">
                <a:tc>
                  <a:txBody>
                    <a:bodyPr/>
                    <a:lstStyle/>
                    <a:p>
                      <a:pPr algn="l"/>
                      <a:r>
                        <a:rPr lang="zh-CN" altLang="en-US" sz="1600" b="1" dirty="0">
                          <a:solidFill>
                            <a:schemeClr val="tx1"/>
                          </a:solidFill>
                          <a:latin typeface="微软雅黑" pitchFamily="34" charset="-122"/>
                          <a:ea typeface="微软雅黑"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创业活动是区域经济增长的重要源泉，我国区域经济发展进入新的活跃时期，呈现出一些引人注目的新动向。全面了解和把握区域经济发展新的动态、走势和格局，对于推进实施我国区域经济发展总体战略、实现区域经济协调发展十分重要。所以，相关部门，应该制定合理的、科学的、规范的政策及管理策略。</a:t>
                      </a:r>
                      <a:endParaRPr lang="zh-CN" altLang="zh-CN"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相关部门可了解不同区域之间经济活跃程度的差异，方便针对不同的区域制定差异化的政策方针；</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针对不同的行业细分，分析不同行业的经济活跃程度；</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通过经济舆情分析了解群众对区域发展差异的态度，及时调整政策导向。</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itchFamily="34" charset="-122"/>
                          <a:ea typeface="微软雅黑" pitchFamily="34" charset="-122"/>
                        </a:rPr>
                        <a:t>聚合数据源</a:t>
                      </a:r>
                      <a:endParaRPr lang="zh-CN" altLang="en-US" sz="1600" b="1" kern="1200" dirty="0">
                        <a:solidFill>
                          <a:schemeClr val="tx1"/>
                        </a:solidFill>
                        <a:latin typeface="微软雅黑" pitchFamily="34" charset="-122"/>
                        <a:ea typeface="微软雅黑"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宏观经济</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数据（</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GDP</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CPI</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固定资产投资增长率等</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产业及行业经济运行数据</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社会企业数据（企业数量增长率、企业规模、企业营收增长率 ）</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网络舆情</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2"/>
                  </a:ext>
                </a:extLst>
              </a:tr>
              <a:tr h="1495633">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通过汇集宏观经济数据（</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GDP</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CPI</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固定资产投资增长率）区域经济发展指数分析、产业及行业经济运行数据，结合社会企业数据（企业数量增长率、企业规模、企业营收增长率 ）、网络舆情，</a:t>
                      </a:r>
                      <a:r>
                        <a:rPr lang="zh-CN" altLang="en-US" sz="1200" kern="1200" dirty="0">
                          <a:solidFill>
                            <a:srgbClr val="000000"/>
                          </a:solidFill>
                          <a:latin typeface="微软雅黑" pitchFamily="34" charset="-122"/>
                          <a:ea typeface="微软雅黑" pitchFamily="34" charset="-122"/>
                          <a:cs typeface="+mn-cs"/>
                        </a:rPr>
                        <a:t>经过大数据的自然语言分析技术，进一步分析不同</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区域之间经济活跃程度的差异，绘制区域经济活跃度指数，帮助相关部门及时对不同的区域制定差异化的政策方针，同时，建立不同行业细分指数模型，辅助相关部门把控区域范围内经济发展活跃程度以及为刺激经济发展而开展的各项活动的活跃程度，以促进区域经济健康发展，其次，经过经济舆情分析了解群众对区域发展差异的态度，及时调整政策导向。</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1582" y="61312"/>
            <a:ext cx="10889343" cy="587033"/>
          </a:xfrm>
          <a:prstGeom prst="rect">
            <a:avLst/>
          </a:prstGeom>
          <a:noFill/>
          <a:ln w="9525">
            <a:noFill/>
            <a:miter lim="800000"/>
            <a:headEnd/>
            <a:tailEnd/>
          </a:ln>
        </p:spPr>
        <p:txBody>
          <a:bodyPr lIns="102805" tIns="51403" rIns="102805" bIns="51403" anchor="ctr"/>
          <a:lstStyle/>
          <a:p>
            <a:pPr eaLnBrk="0" fontAlgn="base"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宏观经济</a:t>
            </a:r>
            <a:r>
              <a:rPr lang="en-US" altLang="zh-CN" sz="2398" b="1" dirty="0">
                <a:solidFill>
                  <a:schemeClr val="bg1"/>
                </a:solidFill>
                <a:latin typeface="微软雅黑" pitchFamily="34" charset="-122"/>
                <a:ea typeface="微软雅黑" pitchFamily="34" charset="-122"/>
                <a:sym typeface="+mn-ea"/>
              </a:rPr>
              <a:t>—1.</a:t>
            </a:r>
            <a:r>
              <a:rPr lang="zh-CN" altLang="en-US" sz="2400" b="1" dirty="0">
                <a:solidFill>
                  <a:schemeClr val="bg1"/>
                </a:solidFill>
                <a:latin typeface="微软雅黑"/>
                <a:ea typeface="微软雅黑"/>
                <a:cs typeface="微软雅黑"/>
                <a:sym typeface="+mn-ea"/>
              </a:rPr>
              <a:t>经济活跃指数</a:t>
            </a:r>
            <a:endParaRPr lang="zh-CN" altLang="en-US" sz="2400" b="1" dirty="0">
              <a:solidFill>
                <a:schemeClr val="bg1"/>
              </a:solidFill>
              <a:latin typeface="微软雅黑"/>
              <a:ea typeface="微软雅黑"/>
              <a:cs typeface="微软雅黑"/>
            </a:endParaRPr>
          </a:p>
        </p:txBody>
      </p:sp>
      <p:sp>
        <p:nvSpPr>
          <p:cNvPr id="5" name="灯片编号占位符 6"/>
          <p:cNvSpPr txBox="1">
            <a:spLocks/>
          </p:cNvSpPr>
          <p:nvPr/>
        </p:nvSpPr>
        <p:spPr>
          <a:xfrm>
            <a:off x="8523287" y="6107620"/>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5</a:t>
            </a:r>
            <a:endParaRPr lang="zh-CN" altLang="en-US" sz="1400" dirty="0"/>
          </a:p>
        </p:txBody>
      </p:sp>
    </p:spTree>
    <p:extLst>
      <p:ext uri="{BB962C8B-B14F-4D97-AF65-F5344CB8AC3E}">
        <p14:creationId xmlns:p14="http://schemas.microsoft.com/office/powerpoint/2010/main" val="317028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宏观经济</a:t>
            </a:r>
            <a:r>
              <a:rPr lang="en-US" altLang="zh-CN" sz="2398" b="1" dirty="0">
                <a:solidFill>
                  <a:schemeClr val="bg1"/>
                </a:solidFill>
                <a:latin typeface="微软雅黑" pitchFamily="34" charset="-122"/>
                <a:ea typeface="微软雅黑" pitchFamily="34" charset="-122"/>
                <a:sym typeface="+mn-ea"/>
              </a:rPr>
              <a:t>—1.</a:t>
            </a:r>
            <a:r>
              <a:rPr lang="zh-CN" altLang="en-US" sz="2400" b="1" dirty="0">
                <a:solidFill>
                  <a:schemeClr val="bg1"/>
                </a:solidFill>
                <a:latin typeface="微软雅黑"/>
                <a:ea typeface="微软雅黑"/>
                <a:cs typeface="微软雅黑"/>
                <a:sym typeface="+mn-ea"/>
              </a:rPr>
              <a:t>经济活跃指数   </a:t>
            </a:r>
            <a:r>
              <a:rPr lang="zh-CN" altLang="en-US" sz="2398" b="1" dirty="0">
                <a:solidFill>
                  <a:schemeClr val="bg1"/>
                </a:solidFill>
                <a:latin typeface="微软雅黑" pitchFamily="34" charset="-122"/>
                <a:ea typeface="微软雅黑" pitchFamily="34" charset="-122"/>
                <a:sym typeface="+mn-ea"/>
              </a:rPr>
              <a:t>可视化</a:t>
            </a:r>
          </a:p>
        </p:txBody>
      </p:sp>
      <p:sp>
        <p:nvSpPr>
          <p:cNvPr id="2" name="矩形 1"/>
          <p:cNvSpPr/>
          <p:nvPr/>
        </p:nvSpPr>
        <p:spPr>
          <a:xfrm>
            <a:off x="8642187" y="1079820"/>
            <a:ext cx="2772980" cy="4493538"/>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endParaRPr lang="en-US" altLang="zh-CN" sz="1600" b="1" dirty="0">
              <a:solidFill>
                <a:srgbClr val="012FC6"/>
              </a:solidFill>
              <a:latin typeface="+mn-ea"/>
            </a:endParaRPr>
          </a:p>
          <a:p>
            <a:pPr marL="362788" indent="-362788">
              <a:lnSpc>
                <a:spcPct val="150000"/>
              </a:lnSpc>
              <a:buFont typeface="+mj-lt"/>
              <a:buAutoNum type="arabicPeriod"/>
            </a:pPr>
            <a:r>
              <a:rPr lang="zh-CN" altLang="zh-CN" sz="1600" dirty="0">
                <a:solidFill>
                  <a:prstClr val="black"/>
                </a:solidFill>
                <a:latin typeface="微软雅黑" panose="020B0503020204020204" pitchFamily="34" charset="-122"/>
                <a:ea typeface="微软雅黑" panose="020B0503020204020204" pitchFamily="34" charset="-122"/>
              </a:rPr>
              <a:t>选择具体的地区维度、时间维度，显示该维度下的</a:t>
            </a:r>
            <a:r>
              <a:rPr lang="zh-CN" altLang="en-US" sz="1600" dirty="0">
                <a:solidFill>
                  <a:prstClr val="black"/>
                </a:solidFill>
                <a:latin typeface="微软雅黑" panose="020B0503020204020204" pitchFamily="34" charset="-122"/>
                <a:ea typeface="微软雅黑" panose="020B0503020204020204" pitchFamily="34" charset="-122"/>
              </a:rPr>
              <a:t>区域经济活跃度差异状况；</a:t>
            </a:r>
            <a:endParaRPr lang="zh-CN" altLang="zh-CN" sz="1600" dirty="0">
              <a:solidFill>
                <a:prstClr val="black"/>
              </a:solidFill>
              <a:latin typeface="微软雅黑" panose="020B0503020204020204" pitchFamily="34" charset="-122"/>
              <a:ea typeface="微软雅黑" panose="020B0503020204020204" pitchFamily="34" charset="-122"/>
            </a:endParaRPr>
          </a:p>
          <a:p>
            <a:pPr marL="362788" indent="-362788">
              <a:lnSpc>
                <a:spcPct val="150000"/>
              </a:lnSpc>
              <a:buFont typeface="+mj-lt"/>
              <a:buAutoNum type="arabicPeriod"/>
            </a:pPr>
            <a:r>
              <a:rPr lang="zh-CN" altLang="en-US" sz="1600" dirty="0">
                <a:solidFill>
                  <a:prstClr val="black"/>
                </a:solidFill>
                <a:latin typeface="微软雅黑" panose="020B0503020204020204" pitchFamily="34" charset="-122"/>
                <a:ea typeface="微软雅黑" panose="020B0503020204020204" pitchFamily="34" charset="-122"/>
              </a:rPr>
              <a:t>通过编制区域企业活跃度指数和政府活跃度指数，寻找企业活跃和政府活跃程度对区域经济的相关带动作用</a:t>
            </a:r>
            <a:r>
              <a:rPr lang="zh-CN" altLang="zh-CN" sz="1600"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srgbClr val="012FC6"/>
              </a:solidFill>
              <a:latin typeface="+mn-ea"/>
            </a:endParaRPr>
          </a:p>
        </p:txBody>
      </p:sp>
      <p:pic>
        <p:nvPicPr>
          <p:cNvPr id="4" name="图片 3"/>
          <p:cNvPicPr>
            <a:picLocks noChangeAspect="1"/>
          </p:cNvPicPr>
          <p:nvPr/>
        </p:nvPicPr>
        <p:blipFill>
          <a:blip r:embed="rId2"/>
          <a:stretch>
            <a:fillRect/>
          </a:stretch>
        </p:blipFill>
        <p:spPr>
          <a:xfrm>
            <a:off x="839287" y="1143471"/>
            <a:ext cx="7085135" cy="4851365"/>
          </a:xfrm>
          <a:prstGeom prst="rect">
            <a:avLst/>
          </a:prstGeom>
        </p:spPr>
      </p:pic>
      <p:sp>
        <p:nvSpPr>
          <p:cNvPr id="6" name="灯片编号占位符 6"/>
          <p:cNvSpPr txBox="1">
            <a:spLocks/>
          </p:cNvSpPr>
          <p:nvPr/>
        </p:nvSpPr>
        <p:spPr>
          <a:xfrm>
            <a:off x="8642187" y="6076218"/>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6</a:t>
            </a:r>
            <a:endParaRPr lang="zh-CN" altLang="en-US" sz="1400" dirty="0"/>
          </a:p>
        </p:txBody>
      </p:sp>
    </p:spTree>
    <p:extLst>
      <p:ext uri="{BB962C8B-B14F-4D97-AF65-F5344CB8AC3E}">
        <p14:creationId xmlns:p14="http://schemas.microsoft.com/office/powerpoint/2010/main" val="1090378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21582"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宏观经济</a:t>
            </a:r>
            <a:r>
              <a:rPr lang="en-US" altLang="zh-CN" sz="2398" b="1" dirty="0">
                <a:solidFill>
                  <a:schemeClr val="bg1"/>
                </a:solidFill>
                <a:latin typeface="微软雅黑" pitchFamily="34" charset="-122"/>
                <a:ea typeface="微软雅黑" pitchFamily="34" charset="-122"/>
                <a:sym typeface="+mn-ea"/>
              </a:rPr>
              <a:t>--2.</a:t>
            </a:r>
            <a:r>
              <a:rPr lang="zh-CN" altLang="en-US" sz="2398" b="1" dirty="0">
                <a:solidFill>
                  <a:schemeClr val="bg1"/>
                </a:solidFill>
                <a:latin typeface="微软雅黑" pitchFamily="34" charset="-122"/>
                <a:ea typeface="微软雅黑" pitchFamily="34" charset="-122"/>
                <a:sym typeface="+mn-ea"/>
              </a:rPr>
              <a:t>新经济指数</a:t>
            </a:r>
          </a:p>
        </p:txBody>
      </p:sp>
      <p:sp>
        <p:nvSpPr>
          <p:cNvPr id="6" name="灯片编号占位符 6"/>
          <p:cNvSpPr txBox="1">
            <a:spLocks/>
          </p:cNvSpPr>
          <p:nvPr/>
        </p:nvSpPr>
        <p:spPr>
          <a:xfrm>
            <a:off x="8523287"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7</a:t>
            </a:r>
            <a:endParaRPr lang="zh-CN" altLang="en-US" sz="1400" dirty="0"/>
          </a:p>
        </p:txBody>
      </p:sp>
      <p:graphicFrame>
        <p:nvGraphicFramePr>
          <p:cNvPr id="7" name="表格 6"/>
          <p:cNvGraphicFramePr>
            <a:graphicFrameLocks noGrp="1"/>
          </p:cNvGraphicFramePr>
          <p:nvPr>
            <p:extLst>
              <p:ext uri="{D42A27DB-BD31-4B8C-83A1-F6EECF244321}">
                <p14:modId xmlns:p14="http://schemas.microsoft.com/office/powerpoint/2010/main" val="2262676658"/>
              </p:ext>
            </p:extLst>
          </p:nvPr>
        </p:nvGraphicFramePr>
        <p:xfrm>
          <a:off x="277237" y="959819"/>
          <a:ext cx="10906069" cy="4791369"/>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目前对于传统经济有较充分的研究和统计，但是对于新经济的成长状况记录不足，这就迫切需要有新的指标，来度量、追踪城市新经济的发展状况</a:t>
                      </a: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新经济产业发展趋势分析</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区域生态经济带一览</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城市经济规模分析</a:t>
                      </a: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经信委数据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统计局数据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劳动力数据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新经济部门数据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互联网数据</a:t>
                      </a:r>
                    </a:p>
                  </a:txBody>
                  <a:tcPr marL="91386" marR="91386" marT="45694" marB="45694" anchor="ctr"/>
                </a:tc>
                <a:extLst>
                  <a:ext uri="{0D108BD9-81ED-4DB2-BD59-A6C34878D82A}">
                    <a16:rowId xmlns:a16="http://schemas.microsoft.com/office/drawing/2014/main" val="1000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just" defTabSz="914400" rtl="0" eaLnBrk="1" fontAlgn="base" latinLnBrk="0" hangingPunct="1">
                        <a:lnSpc>
                          <a:spcPct val="150000"/>
                        </a:lnSpc>
                        <a:spcBef>
                          <a:spcPct val="0"/>
                        </a:spcBef>
                        <a:spcAft>
                          <a:spcPct val="0"/>
                        </a:spcAft>
                        <a:buClrTx/>
                        <a:buSzTx/>
                        <a:buFont typeface="+mj-lt"/>
                        <a:buNone/>
                        <a:tabLst/>
                        <a:defRPr/>
                      </a:pPr>
                      <a:r>
                        <a:rPr lang="zh-CN" altLang="en-US" sz="1200" kern="1200" dirty="0">
                          <a:solidFill>
                            <a:srgbClr val="000000"/>
                          </a:solidFill>
                          <a:latin typeface="微软雅黑" pitchFamily="34" charset="-122"/>
                          <a:ea typeface="微软雅黑" pitchFamily="34" charset="-122"/>
                          <a:cs typeface="+mn-cs"/>
                        </a:rPr>
                        <a:t>通过分析新经济行业中劳动力投入、资本投入、科技与创新投入各自占全部投入的比重，那么就可以大致估算新经济</a:t>
                      </a:r>
                      <a:r>
                        <a:rPr lang="en-US" altLang="zh-CN" sz="1200" kern="1200" dirty="0">
                          <a:solidFill>
                            <a:srgbClr val="000000"/>
                          </a:solidFill>
                          <a:latin typeface="微软雅黑" pitchFamily="34" charset="-122"/>
                          <a:ea typeface="微软雅黑" pitchFamily="34" charset="-122"/>
                          <a:cs typeface="+mn-cs"/>
                        </a:rPr>
                        <a:t>GDP</a:t>
                      </a:r>
                      <a:r>
                        <a:rPr lang="zh-CN" altLang="en-US" sz="1200" kern="1200" dirty="0">
                          <a:solidFill>
                            <a:srgbClr val="000000"/>
                          </a:solidFill>
                          <a:latin typeface="微软雅黑" pitchFamily="34" charset="-122"/>
                          <a:ea typeface="微软雅黑" pitchFamily="34" charset="-122"/>
                          <a:cs typeface="+mn-cs"/>
                        </a:rPr>
                        <a:t>占全部</a:t>
                      </a:r>
                      <a:r>
                        <a:rPr lang="en-US" altLang="zh-CN" sz="1200" kern="1200" dirty="0">
                          <a:solidFill>
                            <a:srgbClr val="000000"/>
                          </a:solidFill>
                          <a:latin typeface="微软雅黑" pitchFamily="34" charset="-122"/>
                          <a:ea typeface="微软雅黑" pitchFamily="34" charset="-122"/>
                          <a:cs typeface="+mn-cs"/>
                        </a:rPr>
                        <a:t>GDP</a:t>
                      </a:r>
                      <a:r>
                        <a:rPr lang="zh-CN" altLang="en-US" sz="1200" kern="1200" dirty="0">
                          <a:solidFill>
                            <a:srgbClr val="000000"/>
                          </a:solidFill>
                          <a:latin typeface="微软雅黑" pitchFamily="34" charset="-122"/>
                          <a:ea typeface="微软雅黑" pitchFamily="34" charset="-122"/>
                          <a:cs typeface="+mn-cs"/>
                        </a:rPr>
                        <a:t>的比重，从而可以得出新技术、新产业的发展优势与趋势，再结合经信委数据和互联网数据，建设数据共享平台，可以为新兴产业发展做强有力的数据支持。</a:t>
                      </a:r>
                    </a:p>
                  </a:txBody>
                  <a:tcPr marL="91386" marR="91386" marT="45694" marB="4569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65235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宏观经济</a:t>
            </a:r>
            <a:r>
              <a:rPr lang="en-US" altLang="zh-CN" sz="2398" b="1" dirty="0">
                <a:solidFill>
                  <a:schemeClr val="bg1"/>
                </a:solidFill>
                <a:latin typeface="微软雅黑" pitchFamily="34" charset="-122"/>
                <a:ea typeface="微软雅黑" pitchFamily="34" charset="-122"/>
                <a:sym typeface="+mn-ea"/>
              </a:rPr>
              <a:t>—2.</a:t>
            </a:r>
            <a:r>
              <a:rPr lang="zh-CN" altLang="en-US" sz="2398" b="1" dirty="0">
                <a:solidFill>
                  <a:schemeClr val="bg1"/>
                </a:solidFill>
                <a:latin typeface="微软雅黑" pitchFamily="34" charset="-122"/>
                <a:ea typeface="微软雅黑" pitchFamily="34" charset="-122"/>
                <a:sym typeface="+mn-ea"/>
              </a:rPr>
              <a:t>新经济指数 可视化</a:t>
            </a:r>
          </a:p>
        </p:txBody>
      </p:sp>
      <p:pic>
        <p:nvPicPr>
          <p:cNvPr id="4" name="图片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8642187" y="1104065"/>
            <a:ext cx="2160267" cy="2726516"/>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传统制造业</a:t>
            </a:r>
            <a:r>
              <a:rPr lang="en-US" altLang="zh-CN" sz="1600" dirty="0">
                <a:latin typeface="微软雅黑" panose="020B0503020204020204" pitchFamily="34" charset="-122"/>
                <a:ea typeface="微软雅黑" panose="020B0503020204020204" pitchFamily="34" charset="-122"/>
              </a:rPr>
              <a:t>PMI</a:t>
            </a:r>
            <a:r>
              <a:rPr lang="zh-CN" altLang="en-US" sz="1600" dirty="0">
                <a:latin typeface="微软雅黑" panose="020B0503020204020204" pitchFamily="34" charset="-122"/>
                <a:ea typeface="微软雅黑" panose="020B0503020204020204" pitchFamily="34" charset="-122"/>
              </a:rPr>
              <a:t>与新经济指数对比</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区域生态经济带一览</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城市经济规模分析</a:t>
            </a:r>
          </a:p>
        </p:txBody>
      </p:sp>
      <p:pic>
        <p:nvPicPr>
          <p:cNvPr id="7" name="图片 6"/>
          <p:cNvPicPr>
            <a:picLocks noChangeAspect="1"/>
          </p:cNvPicPr>
          <p:nvPr/>
        </p:nvPicPr>
        <p:blipFill>
          <a:blip r:embed="rId3"/>
          <a:stretch>
            <a:fillRect/>
          </a:stretch>
        </p:blipFill>
        <p:spPr>
          <a:xfrm>
            <a:off x="721208" y="2943702"/>
            <a:ext cx="6480801" cy="3404512"/>
          </a:xfrm>
          <a:prstGeom prst="rect">
            <a:avLst/>
          </a:prstGeom>
        </p:spPr>
      </p:pic>
      <p:pic>
        <p:nvPicPr>
          <p:cNvPr id="2" name="图片 1"/>
          <p:cNvPicPr>
            <a:picLocks noChangeAspect="1"/>
          </p:cNvPicPr>
          <p:nvPr/>
        </p:nvPicPr>
        <p:blipFill>
          <a:blip r:embed="rId4"/>
          <a:stretch>
            <a:fillRect/>
          </a:stretch>
        </p:blipFill>
        <p:spPr>
          <a:xfrm>
            <a:off x="532825" y="788047"/>
            <a:ext cx="3600445" cy="2085733"/>
          </a:xfrm>
          <a:prstGeom prst="rect">
            <a:avLst/>
          </a:prstGeom>
        </p:spPr>
      </p:pic>
      <p:pic>
        <p:nvPicPr>
          <p:cNvPr id="8" name="图片 7"/>
          <p:cNvPicPr>
            <a:picLocks noChangeAspect="1"/>
          </p:cNvPicPr>
          <p:nvPr/>
        </p:nvPicPr>
        <p:blipFill>
          <a:blip r:embed="rId5"/>
          <a:stretch>
            <a:fillRect/>
          </a:stretch>
        </p:blipFill>
        <p:spPr>
          <a:xfrm>
            <a:off x="3983381" y="685329"/>
            <a:ext cx="4200475" cy="2291168"/>
          </a:xfrm>
          <a:prstGeom prst="rect">
            <a:avLst/>
          </a:prstGeom>
        </p:spPr>
      </p:pic>
      <p:sp>
        <p:nvSpPr>
          <p:cNvPr id="9" name="灯片编号占位符 6"/>
          <p:cNvSpPr txBox="1">
            <a:spLocks/>
          </p:cNvSpPr>
          <p:nvPr/>
        </p:nvSpPr>
        <p:spPr>
          <a:xfrm>
            <a:off x="8502655" y="6058634"/>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8</a:t>
            </a:r>
            <a:endParaRPr lang="zh-CN" altLang="en-US" sz="1400" dirty="0"/>
          </a:p>
        </p:txBody>
      </p:sp>
    </p:spTree>
    <p:extLst>
      <p:ext uri="{BB962C8B-B14F-4D97-AF65-F5344CB8AC3E}">
        <p14:creationId xmlns:p14="http://schemas.microsoft.com/office/powerpoint/2010/main" val="2341245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21582"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宏观经济</a:t>
            </a:r>
            <a:r>
              <a:rPr lang="en-US" altLang="zh-CN" sz="2398" b="1" dirty="0">
                <a:solidFill>
                  <a:schemeClr val="bg1"/>
                </a:solidFill>
                <a:latin typeface="微软雅黑" pitchFamily="34" charset="-122"/>
                <a:ea typeface="微软雅黑" pitchFamily="34" charset="-122"/>
                <a:sym typeface="+mn-ea"/>
              </a:rPr>
              <a:t>—3.</a:t>
            </a:r>
            <a:r>
              <a:rPr lang="zh-CN" altLang="en-US" sz="2398" b="1" dirty="0">
                <a:solidFill>
                  <a:schemeClr val="bg1"/>
                </a:solidFill>
                <a:latin typeface="微软雅黑" pitchFamily="34" charset="-122"/>
                <a:ea typeface="微软雅黑" pitchFamily="34" charset="-122"/>
                <a:sym typeface="+mn-ea"/>
              </a:rPr>
              <a:t>经济风险预警红绿灯</a:t>
            </a:r>
          </a:p>
        </p:txBody>
      </p:sp>
      <p:pic>
        <p:nvPicPr>
          <p:cNvPr id="4" name="图片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格 4"/>
          <p:cNvGraphicFramePr>
            <a:graphicFrameLocks noGrp="1"/>
          </p:cNvGraphicFramePr>
          <p:nvPr>
            <p:extLst/>
          </p:nvPr>
        </p:nvGraphicFramePr>
        <p:xfrm>
          <a:off x="313218" y="1079820"/>
          <a:ext cx="10906069" cy="4791369"/>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lvl="0" indent="0" algn="l" defTabSz="914400" rtl="0" eaLnBrk="0" fontAlgn="base" latinLnBrk="0" hangingPunct="0">
                        <a:lnSpc>
                          <a:spcPct val="150000"/>
                        </a:lnSpc>
                        <a:spcBef>
                          <a:spcPct val="0"/>
                        </a:spcBef>
                        <a:spcAft>
                          <a:spcPct val="0"/>
                        </a:spcAft>
                        <a:buFont typeface="+mj-lt"/>
                        <a:buNone/>
                        <a:defRPr/>
                      </a:pPr>
                      <a:r>
                        <a:rPr lang="zh-CN" altLang="en-US" sz="1200" b="0" kern="1200" baseline="0" dirty="0">
                          <a:solidFill>
                            <a:schemeClr val="dk1"/>
                          </a:solidFill>
                          <a:latin typeface="微软雅黑" pitchFamily="34" charset="-122"/>
                          <a:ea typeface="微软雅黑" pitchFamily="34" charset="-122"/>
                          <a:cs typeface="+mn-cs"/>
                        </a:rPr>
                        <a:t>各地在发展区域经济与产业经济过程中，由于数据的不全或不共享，</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可能出现经济分析不全面，经济风险预警预案缺乏强有力的数据支持，在分析细分行业的经济状况，全面掌握可能造成经济风险的因素时也存在困难点</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领导可提前通过分析预测可能发生的经济风险，提早制定预案措施</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掌握造成经济风险的具体原因</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为其他政府部门及金融机构提供数据支撑</a:t>
                      </a: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经信委数据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宏观经济数据（</a:t>
                      </a:r>
                      <a:r>
                        <a:rPr lang="en-US" altLang="zh-CN" sz="1200" dirty="0">
                          <a:solidFill>
                            <a:srgbClr val="000000"/>
                          </a:solidFill>
                          <a:latin typeface="微软雅黑" pitchFamily="34" charset="-122"/>
                          <a:ea typeface="微软雅黑" pitchFamily="34" charset="-122"/>
                        </a:rPr>
                        <a:t>GDP</a:t>
                      </a:r>
                      <a:r>
                        <a:rPr lang="zh-CN" altLang="en-US" sz="1200" dirty="0">
                          <a:solidFill>
                            <a:srgbClr val="000000"/>
                          </a:solidFill>
                          <a:latin typeface="微软雅黑" pitchFamily="34" charset="-122"/>
                          <a:ea typeface="微软雅黑" pitchFamily="34" charset="-122"/>
                        </a:rPr>
                        <a:t>、</a:t>
                      </a:r>
                      <a:r>
                        <a:rPr lang="en-US" altLang="zh-CN" sz="1200" dirty="0">
                          <a:solidFill>
                            <a:srgbClr val="000000"/>
                          </a:solidFill>
                          <a:latin typeface="微软雅黑" pitchFamily="34" charset="-122"/>
                          <a:ea typeface="微软雅黑" pitchFamily="34" charset="-122"/>
                        </a:rPr>
                        <a:t>CPI</a:t>
                      </a:r>
                      <a:r>
                        <a:rPr lang="zh-CN" altLang="en-US" sz="1200" dirty="0">
                          <a:solidFill>
                            <a:srgbClr val="000000"/>
                          </a:solidFill>
                          <a:latin typeface="微软雅黑" pitchFamily="34" charset="-122"/>
                          <a:ea typeface="微软雅黑" pitchFamily="34" charset="-122"/>
                        </a:rPr>
                        <a:t>、</a:t>
                      </a:r>
                      <a:r>
                        <a:rPr lang="en-US" altLang="zh-CN" sz="1200" dirty="0">
                          <a:solidFill>
                            <a:srgbClr val="000000"/>
                          </a:solidFill>
                          <a:latin typeface="微软雅黑" pitchFamily="34" charset="-122"/>
                          <a:ea typeface="微软雅黑" pitchFamily="34" charset="-122"/>
                        </a:rPr>
                        <a:t>PMI</a:t>
                      </a:r>
                      <a:r>
                        <a:rPr lang="zh-CN" altLang="en-US" sz="1200" dirty="0">
                          <a:solidFill>
                            <a:srgbClr val="000000"/>
                          </a:solidFill>
                          <a:latin typeface="微软雅黑" pitchFamily="34" charset="-122"/>
                          <a:ea typeface="微软雅黑" pitchFamily="34" charset="-122"/>
                        </a:rPr>
                        <a:t>等）</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产业及行业经济运行数据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社会企业数据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网络舆情</a:t>
                      </a:r>
                    </a:p>
                  </a:txBody>
                  <a:tcPr marL="91386" marR="91386" marT="45694" marB="45694" anchor="ctr"/>
                </a:tc>
                <a:extLst>
                  <a:ext uri="{0D108BD9-81ED-4DB2-BD59-A6C34878D82A}">
                    <a16:rowId xmlns:a16="http://schemas.microsoft.com/office/drawing/2014/main" val="1000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lvl="0" indent="0" algn="just" defTabSz="914400" rtl="0" eaLnBrk="1" fontAlgn="base" latinLnBrk="0" hangingPunct="1">
                        <a:lnSpc>
                          <a:spcPct val="150000"/>
                        </a:lnSpc>
                        <a:spcBef>
                          <a:spcPct val="0"/>
                        </a:spcBef>
                        <a:spcAft>
                          <a:spcPct val="0"/>
                        </a:spcAft>
                        <a:buFont typeface="+mj-lt"/>
                        <a:buNone/>
                        <a:defRPr/>
                      </a:pPr>
                      <a:r>
                        <a:rPr lang="zh-CN" altLang="en-US" sz="1200" kern="1200" dirty="0">
                          <a:solidFill>
                            <a:srgbClr val="000000"/>
                          </a:solidFill>
                          <a:latin typeface="微软雅黑" pitchFamily="34" charset="-122"/>
                          <a:ea typeface="微软雅黑" pitchFamily="34" charset="-122"/>
                          <a:cs typeface="+mn-cs"/>
                        </a:rPr>
                        <a:t>通过分析经信委数据、宏观经济数据、产业及行业经济运行数据、社会企业数据，对区域的总体经济进行综合分析，以及经济风险预警分析，包括细分行业经济预警分析。根据经济舆情预警，可以选择具体的地区维度、时间维度，显示该维度下的经济预警指数，并且还能够展示各细分行业的经济状况，提早进行风险预警。</a:t>
                      </a:r>
                    </a:p>
                  </a:txBody>
                  <a:tcPr marL="91386" marR="91386" marT="45694" marB="45694" anchor="ctr"/>
                </a:tc>
                <a:extLst>
                  <a:ext uri="{0D108BD9-81ED-4DB2-BD59-A6C34878D82A}">
                    <a16:rowId xmlns:a16="http://schemas.microsoft.com/office/drawing/2014/main" val="10003"/>
                  </a:ext>
                </a:extLst>
              </a:tr>
            </a:tbl>
          </a:graphicData>
        </a:graphic>
      </p:graphicFrame>
      <p:sp>
        <p:nvSpPr>
          <p:cNvPr id="6" name="灯片编号占位符 6"/>
          <p:cNvSpPr txBox="1">
            <a:spLocks/>
          </p:cNvSpPr>
          <p:nvPr/>
        </p:nvSpPr>
        <p:spPr>
          <a:xfrm>
            <a:off x="8625503"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9</a:t>
            </a:r>
            <a:endParaRPr lang="zh-CN" altLang="en-US" sz="1400" dirty="0"/>
          </a:p>
        </p:txBody>
      </p:sp>
    </p:spTree>
    <p:extLst>
      <p:ext uri="{BB962C8B-B14F-4D97-AF65-F5344CB8AC3E}">
        <p14:creationId xmlns:p14="http://schemas.microsoft.com/office/powerpoint/2010/main" val="3480928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宏观经济</a:t>
            </a:r>
            <a:r>
              <a:rPr lang="en-US" altLang="zh-CN" sz="2398" b="1" dirty="0">
                <a:solidFill>
                  <a:schemeClr val="bg1"/>
                </a:solidFill>
                <a:latin typeface="微软雅黑" pitchFamily="34" charset="-122"/>
                <a:ea typeface="微软雅黑" pitchFamily="34" charset="-122"/>
                <a:sym typeface="+mn-ea"/>
              </a:rPr>
              <a:t>—3.</a:t>
            </a:r>
            <a:r>
              <a:rPr lang="zh-CN" altLang="en-US" sz="2398" b="1" dirty="0">
                <a:solidFill>
                  <a:schemeClr val="bg1"/>
                </a:solidFill>
                <a:latin typeface="微软雅黑" pitchFamily="34" charset="-122"/>
                <a:ea typeface="微软雅黑" pitchFamily="34" charset="-122"/>
                <a:sym typeface="+mn-ea"/>
              </a:rPr>
              <a:t>经济风险预警红绿灯 可视化</a:t>
            </a:r>
          </a:p>
        </p:txBody>
      </p:sp>
      <p:pic>
        <p:nvPicPr>
          <p:cNvPr id="4" name="图片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8802711" y="1120475"/>
            <a:ext cx="2449114" cy="3095847"/>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选择具体的地区维度、时间维度，显示该维度下的经济预警指数。</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展示各细分行业的经济状况，提早进行风险预警。</a:t>
            </a:r>
          </a:p>
        </p:txBody>
      </p:sp>
      <p:pic>
        <p:nvPicPr>
          <p:cNvPr id="8" name="Picture 2" descr="D:\大数据工作\场景、案例等相关资料\图片汇总\应用场景图\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437" y="873927"/>
            <a:ext cx="8162768" cy="5121984"/>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p:cNvSpPr txBox="1">
            <a:spLocks/>
          </p:cNvSpPr>
          <p:nvPr/>
        </p:nvSpPr>
        <p:spPr>
          <a:xfrm>
            <a:off x="8514671" y="6048455"/>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10</a:t>
            </a:r>
            <a:endParaRPr lang="zh-CN" altLang="en-US" sz="1400" dirty="0"/>
          </a:p>
        </p:txBody>
      </p:sp>
    </p:spTree>
    <p:extLst>
      <p:ext uri="{BB962C8B-B14F-4D97-AF65-F5344CB8AC3E}">
        <p14:creationId xmlns:p14="http://schemas.microsoft.com/office/powerpoint/2010/main" val="1626252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210897"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宏观经济</a:t>
            </a:r>
            <a:r>
              <a:rPr lang="en-US" altLang="zh-CN" sz="2398" b="1" dirty="0">
                <a:solidFill>
                  <a:schemeClr val="bg1"/>
                </a:solidFill>
                <a:latin typeface="微软雅黑" pitchFamily="34" charset="-122"/>
                <a:ea typeface="微软雅黑" pitchFamily="34" charset="-122"/>
                <a:sym typeface="+mn-ea"/>
              </a:rPr>
              <a:t>—4.</a:t>
            </a:r>
            <a:r>
              <a:rPr lang="zh-CN" altLang="en-US" sz="2398" b="1" dirty="0">
                <a:solidFill>
                  <a:schemeClr val="bg1"/>
                </a:solidFill>
                <a:latin typeface="微软雅黑" pitchFamily="34" charset="-122"/>
                <a:ea typeface="微软雅黑" pitchFamily="34" charset="-122"/>
                <a:sym typeface="+mn-ea"/>
              </a:rPr>
              <a:t>绿色经济指数</a:t>
            </a:r>
          </a:p>
        </p:txBody>
      </p:sp>
      <p:pic>
        <p:nvPicPr>
          <p:cNvPr id="4" name="图片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格 4"/>
          <p:cNvGraphicFramePr>
            <a:graphicFrameLocks noGrp="1"/>
          </p:cNvGraphicFramePr>
          <p:nvPr>
            <p:extLst/>
          </p:nvPr>
        </p:nvGraphicFramePr>
        <p:xfrm>
          <a:off x="304856" y="1079820"/>
          <a:ext cx="10906069" cy="5065689"/>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在发展绿色经济过程中，需要从社会与经济发展、资源环境可持续、绿色转型驱动等维度分析经济指标的开放趋势，从人均</a:t>
                      </a:r>
                      <a:r>
                        <a:rPr lang="en-US" altLang="zh-CN" sz="1200" b="0" kern="1200" baseline="0" dirty="0">
                          <a:solidFill>
                            <a:schemeClr val="dk1"/>
                          </a:solidFill>
                          <a:latin typeface="微软雅黑" pitchFamily="34" charset="-122"/>
                          <a:ea typeface="微软雅黑" pitchFamily="34" charset="-122"/>
                          <a:cs typeface="+mn-cs"/>
                        </a:rPr>
                        <a:t>GDP</a:t>
                      </a:r>
                      <a:r>
                        <a:rPr lang="zh-CN" altLang="en-US" sz="1200" b="0" kern="1200" baseline="0" dirty="0">
                          <a:solidFill>
                            <a:schemeClr val="dk1"/>
                          </a:solidFill>
                          <a:latin typeface="微软雅黑" pitchFamily="34" charset="-122"/>
                          <a:ea typeface="微软雅黑" pitchFamily="34" charset="-122"/>
                          <a:cs typeface="+mn-cs"/>
                        </a:rPr>
                        <a:t>维度分析绿色经济与</a:t>
                      </a:r>
                      <a:r>
                        <a:rPr lang="en-US" altLang="zh-CN" sz="1200" b="0" kern="1200" baseline="0" dirty="0">
                          <a:solidFill>
                            <a:schemeClr val="dk1"/>
                          </a:solidFill>
                          <a:latin typeface="微软雅黑" pitchFamily="34" charset="-122"/>
                          <a:ea typeface="微软雅黑" pitchFamily="34" charset="-122"/>
                          <a:cs typeface="+mn-cs"/>
                        </a:rPr>
                        <a:t>GDP</a:t>
                      </a:r>
                      <a:r>
                        <a:rPr lang="zh-CN" altLang="en-US" sz="1200" b="0" kern="1200" baseline="0" dirty="0">
                          <a:solidFill>
                            <a:schemeClr val="dk1"/>
                          </a:solidFill>
                          <a:latin typeface="微软雅黑" pitchFamily="34" charset="-122"/>
                          <a:ea typeface="微软雅黑" pitchFamily="34" charset="-122"/>
                          <a:cs typeface="+mn-cs"/>
                        </a:rPr>
                        <a:t>关系，从而某个产业的绿色经济指数发展趋势，但是目前存在数据不全或没有共享的问题。</a:t>
                      </a: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可多维度检索全国各企业、地区、绿色经济开放趋势指数</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可视化显示绿色经济与</a:t>
                      </a:r>
                      <a:r>
                        <a:rPr lang="en-US" altLang="zh-CN" sz="1200" b="0" kern="1200" baseline="0" dirty="0">
                          <a:solidFill>
                            <a:schemeClr val="dk1"/>
                          </a:solidFill>
                          <a:latin typeface="微软雅黑" pitchFamily="34" charset="-122"/>
                          <a:ea typeface="微软雅黑" pitchFamily="34" charset="-122"/>
                          <a:cs typeface="+mn-cs"/>
                        </a:rPr>
                        <a:t>GDP</a:t>
                      </a:r>
                      <a:r>
                        <a:rPr lang="zh-CN" altLang="en-US" sz="1200" b="0" kern="1200" baseline="0" dirty="0">
                          <a:solidFill>
                            <a:schemeClr val="dk1"/>
                          </a:solidFill>
                          <a:latin typeface="微软雅黑" pitchFamily="34" charset="-122"/>
                          <a:ea typeface="微软雅黑" pitchFamily="34" charset="-122"/>
                          <a:cs typeface="+mn-cs"/>
                        </a:rPr>
                        <a:t>的关系</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可视化显示产业的绿色经济指数发展趋势</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提炼各维度绿色经济方面的共性问题，为研究、宏观调控提供大数据支持</a:t>
                      </a: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企业项目数据（环保部、其他政府部门、网络舆情）</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环评数据库（环保部、环评公司的环评信息、被评企业信息、项目信息等）</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环评人员库（环保部、环评公司的业务人员信息库或人力资源库）</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统计局经济数据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企业数据（工商、社会）</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网络舆情</a:t>
                      </a:r>
                    </a:p>
                  </a:txBody>
                  <a:tcPr marL="91386" marR="91386" marT="45694" marB="45694" anchor="ctr"/>
                </a:tc>
                <a:extLst>
                  <a:ext uri="{0D108BD9-81ED-4DB2-BD59-A6C34878D82A}">
                    <a16:rowId xmlns:a16="http://schemas.microsoft.com/office/drawing/2014/main" val="1000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just" defTabSz="914400" rtl="0" eaLnBrk="1" fontAlgn="base" latinLnBrk="0" hangingPunct="1">
                        <a:lnSpc>
                          <a:spcPct val="150000"/>
                        </a:lnSpc>
                        <a:spcBef>
                          <a:spcPct val="0"/>
                        </a:spcBef>
                        <a:spcAft>
                          <a:spcPct val="0"/>
                        </a:spcAft>
                        <a:buClrTx/>
                        <a:buSzTx/>
                        <a:buFont typeface="+mj-lt"/>
                        <a:buNone/>
                        <a:tabLst/>
                        <a:defRPr/>
                      </a:pPr>
                      <a:r>
                        <a:rPr lang="zh-CN" altLang="en-US" sz="1200" kern="1200" dirty="0">
                          <a:solidFill>
                            <a:srgbClr val="000000"/>
                          </a:solidFill>
                          <a:latin typeface="微软雅黑" pitchFamily="34" charset="-122"/>
                          <a:ea typeface="微软雅黑" pitchFamily="34" charset="-122"/>
                          <a:cs typeface="+mn-cs"/>
                        </a:rPr>
                        <a:t>通过企业项目数据、以及企业、产业、地区经济的经济指标及环保数据，建立绿色经济开放趋势数学模型，计算绿色经济开放趋势指数。建立人均</a:t>
                      </a:r>
                      <a:r>
                        <a:rPr lang="en-US" altLang="zh-CN" sz="1200" kern="1200" dirty="0">
                          <a:solidFill>
                            <a:srgbClr val="000000"/>
                          </a:solidFill>
                          <a:latin typeface="微软雅黑" pitchFamily="34" charset="-122"/>
                          <a:ea typeface="微软雅黑" pitchFamily="34" charset="-122"/>
                          <a:cs typeface="+mn-cs"/>
                        </a:rPr>
                        <a:t>GDP</a:t>
                      </a:r>
                      <a:r>
                        <a:rPr lang="zh-CN" altLang="en-US" sz="1200" kern="1200" dirty="0">
                          <a:solidFill>
                            <a:srgbClr val="000000"/>
                          </a:solidFill>
                          <a:latin typeface="微软雅黑" pitchFamily="34" charset="-122"/>
                          <a:ea typeface="微软雅黑" pitchFamily="34" charset="-122"/>
                          <a:cs typeface="+mn-cs"/>
                        </a:rPr>
                        <a:t>与绿色经济关系数据模型，计算两者关系，从而可以分析具体产业的绿色经济指数发展趋势。</a:t>
                      </a:r>
                    </a:p>
                  </a:txBody>
                  <a:tcPr marL="91386" marR="91386" marT="45694" marB="45694" anchor="ctr"/>
                </a:tc>
                <a:extLst>
                  <a:ext uri="{0D108BD9-81ED-4DB2-BD59-A6C34878D82A}">
                    <a16:rowId xmlns:a16="http://schemas.microsoft.com/office/drawing/2014/main" val="10003"/>
                  </a:ext>
                </a:extLst>
              </a:tr>
            </a:tbl>
          </a:graphicData>
        </a:graphic>
      </p:graphicFrame>
      <p:sp>
        <p:nvSpPr>
          <p:cNvPr id="6" name="灯片编号占位符 6"/>
          <p:cNvSpPr txBox="1">
            <a:spLocks/>
          </p:cNvSpPr>
          <p:nvPr/>
        </p:nvSpPr>
        <p:spPr>
          <a:xfrm>
            <a:off x="8704633"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11</a:t>
            </a:r>
            <a:endParaRPr lang="zh-CN" altLang="en-US" sz="1400" dirty="0"/>
          </a:p>
        </p:txBody>
      </p:sp>
    </p:spTree>
    <p:extLst>
      <p:ext uri="{BB962C8B-B14F-4D97-AF65-F5344CB8AC3E}">
        <p14:creationId xmlns:p14="http://schemas.microsoft.com/office/powerpoint/2010/main" val="2222779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481920" y="1799909"/>
            <a:ext cx="3972844" cy="378242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1" name="组 10"/>
          <p:cNvGrpSpPr/>
          <p:nvPr/>
        </p:nvGrpSpPr>
        <p:grpSpPr>
          <a:xfrm>
            <a:off x="2464242" y="1617926"/>
            <a:ext cx="3972844" cy="3782428"/>
            <a:chOff x="2880368" y="1489093"/>
            <a:chExt cx="3972844" cy="3782428"/>
          </a:xfrm>
        </p:grpSpPr>
        <p:sp>
          <p:nvSpPr>
            <p:cNvPr id="12" name="矩形 11"/>
            <p:cNvSpPr/>
            <p:nvPr/>
          </p:nvSpPr>
          <p:spPr>
            <a:xfrm>
              <a:off x="2880368" y="1489093"/>
              <a:ext cx="3972844" cy="378242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矩形 12"/>
            <p:cNvSpPr/>
            <p:nvPr/>
          </p:nvSpPr>
          <p:spPr>
            <a:xfrm>
              <a:off x="2880368" y="1489093"/>
              <a:ext cx="3972844" cy="378242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2865" tIns="62865" rIns="62865" bIns="62865" numCol="1" spcCol="1270" anchor="t" anchorCtr="0">
              <a:noAutofit/>
            </a:bodyPr>
            <a:lstStyle/>
            <a:p>
              <a:pPr lvl="0" algn="l" defTabSz="1466850">
                <a:lnSpc>
                  <a:spcPct val="90000"/>
                </a:lnSpc>
                <a:spcBef>
                  <a:spcPct val="0"/>
                </a:spcBef>
                <a:spcAft>
                  <a:spcPct val="35000"/>
                </a:spcAft>
              </a:pP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7" name="内容占位符 2"/>
          <p:cNvSpPr txBox="1"/>
          <p:nvPr/>
        </p:nvSpPr>
        <p:spPr>
          <a:xfrm>
            <a:off x="868883" y="1070328"/>
            <a:ext cx="10146069" cy="4688188"/>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80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52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24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6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8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50000"/>
              </a:lnSpc>
              <a:buNone/>
            </a:pPr>
            <a:r>
              <a:rPr lang="zh-CN" altLang="zh-CN" sz="1300" b="1" dirty="0">
                <a:solidFill>
                  <a:schemeClr val="tx1">
                    <a:lumMod val="75000"/>
                    <a:lumOff val="25000"/>
                  </a:schemeClr>
                </a:solidFill>
                <a:latin typeface="微软雅黑" panose="020B0503020204020204" pitchFamily="34" charset="-122"/>
                <a:ea typeface="微软雅黑" panose="020B0503020204020204" pitchFamily="34" charset="-122"/>
              </a:rPr>
              <a:t>创建</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于</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2010</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年的九次方大数据（</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JUSFOUN  BIGDATA)</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是中国</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最领先的</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大数据</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资产运营商，是中国第一家提出数据资产运营的公司，同时也是</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贵阳大数据交易所的创始</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者。公司</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坚持以</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贡献中国数据智慧，释放全球数据价值</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为使命，通过</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三轴一平台一中心</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战略，构建完整的大数据</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生态</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链</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300" b="1" dirty="0">
                <a:solidFill>
                  <a:srgbClr val="FF0000"/>
                </a:solidFill>
                <a:latin typeface="微软雅黑" panose="020B0503020204020204" pitchFamily="34" charset="-122"/>
                <a:ea typeface="微软雅黑" panose="020B0503020204020204" pitchFamily="34" charset="-122"/>
              </a:rPr>
              <a:t>九次方是国内唯一一家已经设计研发完成了</a:t>
            </a:r>
            <a:r>
              <a:rPr lang="en-US" altLang="zh-CN" sz="1300" b="1" dirty="0">
                <a:solidFill>
                  <a:srgbClr val="FF0000"/>
                </a:solidFill>
                <a:latin typeface="微软雅黑" panose="020B0503020204020204" pitchFamily="34" charset="-122"/>
                <a:ea typeface="微软雅黑" panose="020B0503020204020204" pitchFamily="34" charset="-122"/>
              </a:rPr>
              <a:t>4000</a:t>
            </a:r>
            <a:r>
              <a:rPr lang="zh-CN" altLang="en-US" sz="1300" b="1" dirty="0">
                <a:solidFill>
                  <a:srgbClr val="FF0000"/>
                </a:solidFill>
                <a:latin typeface="微软雅黑" panose="020B0503020204020204" pitchFamily="34" charset="-122"/>
                <a:ea typeface="微软雅黑" panose="020B0503020204020204" pitchFamily="34" charset="-122"/>
              </a:rPr>
              <a:t>多个政府大数据应用场景的公司。</a:t>
            </a:r>
            <a:endParaRPr lang="en-US" altLang="zh-CN" sz="1300" b="1" dirty="0">
              <a:solidFill>
                <a:srgbClr val="FF0000"/>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13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高度：</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九次方大数据是工信部</a:t>
            </a:r>
            <a:r>
              <a:rPr lang="en-US" altLang="zh-CN" sz="13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大数据产业“十三五“发展规划</a:t>
            </a:r>
            <a:r>
              <a:rPr lang="en-US" altLang="zh-CN" sz="13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起草单位之一，同时参与了全国信标委的</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信息技术大数据术语</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信息技术数据交易服务平台交易数据描述</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信息技术数据交易服务平台通用功能要求</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信息技术数据溯源描述模型</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信息技术科学数据引用</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五项国家标准的制定工作。</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just">
              <a:lnSpc>
                <a:spcPct val="150000"/>
              </a:lnSpc>
              <a:buNone/>
            </a:pPr>
            <a:r>
              <a:rPr lang="zh-CN" altLang="en-US" sz="1300" b="1" dirty="0">
                <a:solidFill>
                  <a:schemeClr val="tx1">
                    <a:lumMod val="75000"/>
                    <a:lumOff val="25000"/>
                  </a:schemeClr>
                </a:solidFill>
                <a:latin typeface="微软雅黑" panose="020B0503020204020204" pitchFamily="34" charset="-122"/>
                <a:ea typeface="微软雅黑" panose="020B0503020204020204" pitchFamily="34" charset="-122"/>
              </a:rPr>
              <a:t>股东：</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九次方大数据</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先后得到建银财富、博信资本、东方证券、当代集团、鼎峰资本、中茵集团、中非信银（国家开发银行与中信国安合资基金）、</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浙江省科技风险投资公司、</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复朴投资、信中利资本、</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兴盛资本、</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IDG</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资本、德同资本、初灵基金、当代东方、键桥通讯、享悦资本、巨越资产、睿思基金等</a:t>
            </a:r>
            <a:r>
              <a:rPr lang="en-US" altLang="zh-CN" sz="1300" dirty="0">
                <a:solidFill>
                  <a:srgbClr val="FF0000"/>
                </a:solidFill>
                <a:latin typeface="微软雅黑" panose="020B0503020204020204" pitchFamily="34" charset="-122"/>
                <a:ea typeface="微软雅黑" panose="020B0503020204020204" pitchFamily="34" charset="-122"/>
              </a:rPr>
              <a:t>18</a:t>
            </a:r>
            <a:r>
              <a:rPr lang="zh-CN" altLang="zh-CN" sz="1300" dirty="0">
                <a:solidFill>
                  <a:srgbClr val="FF0000"/>
                </a:solidFill>
                <a:latin typeface="微软雅黑" panose="020B0503020204020204" pitchFamily="34" charset="-122"/>
                <a:ea typeface="微软雅黑" panose="020B0503020204020204" pitchFamily="34" charset="-122"/>
              </a:rPr>
              <a:t>家基金的投资</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1300" b="1" dirty="0">
                <a:solidFill>
                  <a:schemeClr val="tx1">
                    <a:lumMod val="75000"/>
                    <a:lumOff val="25000"/>
                  </a:schemeClr>
                </a:solidFill>
                <a:latin typeface="微软雅黑" panose="020B0503020204020204" pitchFamily="34" charset="-122"/>
                <a:ea typeface="微软雅黑" panose="020B0503020204020204" pitchFamily="34" charset="-122"/>
              </a:rPr>
              <a:t>布局：</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已与贵阳、广东、甘肃、青海、苏州、</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云南、</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金华、济宁、哈尔滨、</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福建</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新疆、秦皇岛</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等</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40</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多个省市的国有控股平台合资成立大数据公司</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拥有</a:t>
            </a:r>
            <a:r>
              <a:rPr lang="en-US" altLang="zh-CN" sz="1300" b="1" dirty="0">
                <a:solidFill>
                  <a:srgbClr val="FF0000"/>
                </a:solidFill>
                <a:latin typeface="微软雅黑" panose="020B0503020204020204" pitchFamily="34" charset="-122"/>
                <a:ea typeface="微软雅黑" panose="020B0503020204020204" pitchFamily="34" charset="-122"/>
              </a:rPr>
              <a:t>800</a:t>
            </a:r>
            <a:r>
              <a:rPr lang="zh-CN" altLang="zh-CN" sz="1300" b="1" dirty="0">
                <a:solidFill>
                  <a:srgbClr val="FF0000"/>
                </a:solidFill>
                <a:latin typeface="微软雅黑" panose="020B0503020204020204" pitchFamily="34" charset="-122"/>
                <a:ea typeface="微软雅黑" panose="020B0503020204020204" pitchFamily="34" charset="-122"/>
              </a:rPr>
              <a:t>多</a:t>
            </a:r>
            <a:r>
              <a:rPr lang="zh-CN" altLang="en-US" sz="1300" b="1" dirty="0">
                <a:solidFill>
                  <a:srgbClr val="FF0000"/>
                </a:solidFill>
                <a:latin typeface="微软雅黑" panose="020B0503020204020204" pitchFamily="34" charset="-122"/>
                <a:ea typeface="微软雅黑" panose="020B0503020204020204" pitchFamily="34" charset="-122"/>
              </a:rPr>
              <a:t>位</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大数据产品</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创新</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设计、大数据挖掘与分析、大数据清洗、企业数据采集、数据建模与算法、大数据可视化、大数据安全、大数据运营等方面的全产业链高端人才。已经获得专利及软著等专业资质已达近</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100</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项，公司大数据安全体系已经达到公安部等级保护测试的</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中高级</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应用标准。</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just">
              <a:lnSpc>
                <a:spcPct val="150000"/>
              </a:lnSpc>
              <a:buNone/>
            </a:pPr>
            <a:r>
              <a:rPr lang="zh-CN" altLang="en-US" sz="1300" b="1" dirty="0">
                <a:solidFill>
                  <a:schemeClr val="tx1">
                    <a:lumMod val="75000"/>
                    <a:lumOff val="25000"/>
                  </a:schemeClr>
                </a:solidFill>
                <a:latin typeface="微软雅黑" panose="020B0503020204020204" pitchFamily="34" charset="-122"/>
                <a:ea typeface="微软雅黑" panose="020B0503020204020204" pitchFamily="34" charset="-122"/>
              </a:rPr>
              <a:t>成绩：</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九次方大数据目前整合的大数据覆盖了</a:t>
            </a:r>
            <a:r>
              <a:rPr lang="en-US" altLang="zh-CN" sz="1300" b="1" dirty="0">
                <a:solidFill>
                  <a:srgbClr val="FF0000"/>
                </a:solidFill>
                <a:latin typeface="微软雅黑" panose="020B0503020204020204" pitchFamily="34" charset="-122"/>
                <a:ea typeface="微软雅黑" panose="020B0503020204020204" pitchFamily="34" charset="-122"/>
              </a:rPr>
              <a:t>30</a:t>
            </a:r>
            <a:r>
              <a:rPr lang="zh-CN" altLang="en-US" sz="1300" b="1" dirty="0">
                <a:solidFill>
                  <a:srgbClr val="FF0000"/>
                </a:solidFill>
                <a:latin typeface="微软雅黑" panose="020B0503020204020204" pitchFamily="34" charset="-122"/>
                <a:ea typeface="微软雅黑" panose="020B0503020204020204" pitchFamily="34" charset="-122"/>
              </a:rPr>
              <a:t>大数据品类</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，比如企业大数据、政府大数据、医疗大数据、金融大数据、能源大数据、教育大数据、交通大数据、通信大数据等</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截至</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2016</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月，已经服务了</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300</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多个省市区政府、金融机构、产业集团客户。</a:t>
            </a:r>
            <a:endPar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矩形 17"/>
          <p:cNvSpPr/>
          <p:nvPr/>
        </p:nvSpPr>
        <p:spPr>
          <a:xfrm>
            <a:off x="4321653" y="61783"/>
            <a:ext cx="2644934" cy="584346"/>
          </a:xfrm>
          <a:prstGeom prst="rect">
            <a:avLst/>
          </a:prstGeom>
          <a:noFill/>
        </p:spPr>
        <p:txBody>
          <a:bodyPr wrap="none" rtlCol="0">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九次方大数据</a:t>
            </a:r>
            <a:endParaRPr lang="zh-CN" altLang="zh-CN"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9380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115108"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宏观经济</a:t>
            </a:r>
            <a:r>
              <a:rPr lang="en-US" altLang="zh-CN" sz="2398" b="1" dirty="0">
                <a:solidFill>
                  <a:schemeClr val="bg1"/>
                </a:solidFill>
                <a:latin typeface="微软雅黑" pitchFamily="34" charset="-122"/>
                <a:ea typeface="微软雅黑" pitchFamily="34" charset="-122"/>
                <a:sym typeface="+mn-ea"/>
              </a:rPr>
              <a:t>—4.</a:t>
            </a:r>
            <a:r>
              <a:rPr lang="zh-CN" altLang="en-US" sz="2398" b="1" dirty="0">
                <a:solidFill>
                  <a:schemeClr val="bg1"/>
                </a:solidFill>
                <a:latin typeface="微软雅黑" pitchFamily="34" charset="-122"/>
                <a:ea typeface="微软雅黑" pitchFamily="34" charset="-122"/>
                <a:sym typeface="+mn-ea"/>
              </a:rPr>
              <a:t>绿色经济指数   可视化</a:t>
            </a:r>
          </a:p>
        </p:txBody>
      </p:sp>
      <p:sp>
        <p:nvSpPr>
          <p:cNvPr id="6" name="矩形 5"/>
          <p:cNvSpPr/>
          <p:nvPr/>
        </p:nvSpPr>
        <p:spPr>
          <a:xfrm>
            <a:off x="8642187" y="1104065"/>
            <a:ext cx="2500035" cy="2769989"/>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选择具体的产业，显示该产业的绿色经济指数现状。</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可查看历年关系变化趋势。</a:t>
            </a:r>
          </a:p>
        </p:txBody>
      </p:sp>
      <p:pic>
        <p:nvPicPr>
          <p:cNvPr id="8" name="Picture 10"/>
          <p:cNvPicPr>
            <a:picLocks noChangeAspect="1" noChangeArrowheads="1"/>
          </p:cNvPicPr>
          <p:nvPr/>
        </p:nvPicPr>
        <p:blipFill>
          <a:blip r:embed="rId2" cstate="print"/>
          <a:srcRect/>
          <a:stretch>
            <a:fillRect/>
          </a:stretch>
        </p:blipFill>
        <p:spPr bwMode="auto">
          <a:xfrm>
            <a:off x="305682" y="1219458"/>
            <a:ext cx="2579820" cy="2285894"/>
          </a:xfrm>
          <a:prstGeom prst="rect">
            <a:avLst/>
          </a:prstGeom>
          <a:noFill/>
          <a:ln w="9525">
            <a:noFill/>
            <a:miter lim="800000"/>
            <a:headEnd/>
            <a:tailEnd/>
          </a:ln>
        </p:spPr>
      </p:pic>
      <p:pic>
        <p:nvPicPr>
          <p:cNvPr id="9" name="Picture 12"/>
          <p:cNvPicPr>
            <a:picLocks noChangeAspect="1" noChangeArrowheads="1"/>
          </p:cNvPicPr>
          <p:nvPr/>
        </p:nvPicPr>
        <p:blipFill>
          <a:blip r:embed="rId3" cstate="print"/>
          <a:srcRect/>
          <a:stretch>
            <a:fillRect/>
          </a:stretch>
        </p:blipFill>
        <p:spPr bwMode="auto">
          <a:xfrm>
            <a:off x="305682" y="3701862"/>
            <a:ext cx="2579820" cy="2418581"/>
          </a:xfrm>
          <a:prstGeom prst="rect">
            <a:avLst/>
          </a:prstGeom>
          <a:noFill/>
          <a:ln w="9525">
            <a:noFill/>
            <a:miter lim="800000"/>
            <a:headEnd/>
            <a:tailEnd/>
          </a:ln>
        </p:spPr>
      </p:pic>
      <p:pic>
        <p:nvPicPr>
          <p:cNvPr id="2" name="图片 1"/>
          <p:cNvPicPr>
            <a:picLocks noChangeAspect="1"/>
          </p:cNvPicPr>
          <p:nvPr/>
        </p:nvPicPr>
        <p:blipFill>
          <a:blip r:embed="rId4"/>
          <a:stretch>
            <a:fillRect/>
          </a:stretch>
        </p:blipFill>
        <p:spPr>
          <a:xfrm>
            <a:off x="2885502" y="1219459"/>
            <a:ext cx="5676900" cy="4658866"/>
          </a:xfrm>
          <a:prstGeom prst="rect">
            <a:avLst/>
          </a:prstGeom>
        </p:spPr>
      </p:pic>
      <p:sp>
        <p:nvSpPr>
          <p:cNvPr id="10" name="灯片编号占位符 6"/>
          <p:cNvSpPr txBox="1">
            <a:spLocks/>
          </p:cNvSpPr>
          <p:nvPr/>
        </p:nvSpPr>
        <p:spPr>
          <a:xfrm>
            <a:off x="8642187"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12</a:t>
            </a:r>
            <a:endParaRPr lang="zh-CN" altLang="en-US" sz="1400" dirty="0"/>
          </a:p>
        </p:txBody>
      </p:sp>
    </p:spTree>
    <p:extLst>
      <p:ext uri="{BB962C8B-B14F-4D97-AF65-F5344CB8AC3E}">
        <p14:creationId xmlns:p14="http://schemas.microsoft.com/office/powerpoint/2010/main" val="805249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1220033229"/>
              </p:ext>
            </p:extLst>
          </p:nvPr>
        </p:nvGraphicFramePr>
        <p:xfrm>
          <a:off x="306443" y="813462"/>
          <a:ext cx="10902897" cy="5544684"/>
        </p:xfrm>
        <a:graphic>
          <a:graphicData uri="http://schemas.openxmlformats.org/drawingml/2006/table">
            <a:tbl>
              <a:tblPr firstRow="1" bandRow="1">
                <a:tableStyleId>{5940675A-B579-460E-94D1-54222C63F5DA}</a:tableStyleId>
              </a:tblPr>
              <a:tblGrid>
                <a:gridCol w="1499516">
                  <a:extLst>
                    <a:ext uri="{9D8B030D-6E8A-4147-A177-3AD203B41FA5}">
                      <a16:colId xmlns:a16="http://schemas.microsoft.com/office/drawing/2014/main" val="20000"/>
                    </a:ext>
                  </a:extLst>
                </a:gridCol>
                <a:gridCol w="9403381">
                  <a:extLst>
                    <a:ext uri="{9D8B030D-6E8A-4147-A177-3AD203B41FA5}">
                      <a16:colId xmlns:a16="http://schemas.microsoft.com/office/drawing/2014/main" val="20001"/>
                    </a:ext>
                  </a:extLst>
                </a:gridCol>
              </a:tblGrid>
              <a:tr h="1041647">
                <a:tc>
                  <a:txBody>
                    <a:bodyPr/>
                    <a:lstStyle/>
                    <a:p>
                      <a:pPr marL="0" algn="l" defTabSz="96743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目前存在问题</a:t>
                      </a:r>
                    </a:p>
                  </a:txBody>
                  <a:tcPr marL="91359" marR="91359" marT="45681" marB="45681"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dirty="0">
                          <a:solidFill>
                            <a:srgbClr val="000000"/>
                          </a:solidFill>
                          <a:latin typeface="微软雅黑" pitchFamily="34" charset="-122"/>
                          <a:ea typeface="微软雅黑" pitchFamily="34" charset="-122"/>
                        </a:rPr>
                        <a:t>商品定价不合理，导致商品市场价格秩序混乱，哄抬物价、低价倾销等现象屡禁不止，政府部门监管此类问题遇到消息滞后，执法力度低等问题，严重影响经济秩序。</a:t>
                      </a:r>
                      <a:endParaRPr lang="en-US" altLang="zh-CN" sz="1200" dirty="0">
                        <a:solidFill>
                          <a:srgbClr val="000000"/>
                        </a:solidFill>
                        <a:latin typeface="微软雅黑" pitchFamily="34" charset="-122"/>
                        <a:ea typeface="微软雅黑" pitchFamily="34" charset="-122"/>
                      </a:endParaRPr>
                    </a:p>
                  </a:txBody>
                  <a:tcPr marL="91359" marR="91359" marT="45681" marB="45681" anchor="ctr"/>
                </a:tc>
                <a:extLst>
                  <a:ext uri="{0D108BD9-81ED-4DB2-BD59-A6C34878D82A}">
                    <a16:rowId xmlns:a16="http://schemas.microsoft.com/office/drawing/2014/main" val="10000"/>
                  </a:ext>
                </a:extLst>
              </a:tr>
              <a:tr h="1231632">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96743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实现主要功能</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itchFamily="34" charset="-122"/>
                          <a:ea typeface="微软雅黑" pitchFamily="34" charset="-122"/>
                          <a:cs typeface="+mn-cs"/>
                        </a:rPr>
                        <a:t>实时掌握各类消费品价格，展现商品价格分布状况</a:t>
                      </a:r>
                      <a:endParaRPr lang="en-US" altLang="zh-CN" sz="1200" b="0" kern="1200" dirty="0">
                        <a:solidFill>
                          <a:schemeClr val="dk1"/>
                        </a:solidFill>
                        <a:latin typeface="微软雅黑" pitchFamily="34" charset="-122"/>
                        <a:ea typeface="微软雅黑"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itchFamily="34" charset="-122"/>
                          <a:ea typeface="微软雅黑" pitchFamily="34" charset="-122"/>
                          <a:cs typeface="+mn-cs"/>
                        </a:rPr>
                        <a:t>绘制价格历史曲线图，预测价格走势</a:t>
                      </a:r>
                      <a:endParaRPr lang="en-US" altLang="zh-CN" sz="1200" b="0" kern="1200" dirty="0">
                        <a:solidFill>
                          <a:schemeClr val="dk1"/>
                        </a:solidFill>
                        <a:latin typeface="微软雅黑" pitchFamily="34" charset="-122"/>
                        <a:ea typeface="微软雅黑"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itchFamily="34" charset="-122"/>
                          <a:ea typeface="微软雅黑" pitchFamily="34" charset="-122"/>
                          <a:cs typeface="+mn-cs"/>
                        </a:rPr>
                        <a:t>匹配经济运行状况，指导商品定价</a:t>
                      </a:r>
                    </a:p>
                  </a:txBody>
                  <a:tcPr marL="91359" marR="91359" marT="45681" marB="45681" anchor="ctr"/>
                </a:tc>
                <a:extLst>
                  <a:ext uri="{0D108BD9-81ED-4DB2-BD59-A6C34878D82A}">
                    <a16:rowId xmlns:a16="http://schemas.microsoft.com/office/drawing/2014/main" val="10001"/>
                  </a:ext>
                </a:extLst>
              </a:tr>
              <a:tr h="177620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96743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聚合数据源</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itchFamily="34" charset="-122"/>
                          <a:ea typeface="微软雅黑" pitchFamily="34" charset="-122"/>
                          <a:cs typeface="+mn-cs"/>
                        </a:rPr>
                        <a:t>经信委数据</a:t>
                      </a:r>
                      <a:endParaRPr lang="en-US" altLang="zh-CN" sz="1200" b="0" kern="1200" dirty="0">
                        <a:solidFill>
                          <a:schemeClr val="dk1"/>
                        </a:solidFill>
                        <a:latin typeface="微软雅黑" pitchFamily="34" charset="-122"/>
                        <a:ea typeface="微软雅黑"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itchFamily="34" charset="-122"/>
                          <a:ea typeface="微软雅黑" pitchFamily="34" charset="-122"/>
                          <a:cs typeface="+mn-cs"/>
                        </a:rPr>
                        <a:t>发改委价格监测中心商品价格数据</a:t>
                      </a:r>
                      <a:endParaRPr lang="en-US" altLang="zh-CN" sz="1200" b="0" kern="1200" dirty="0">
                        <a:solidFill>
                          <a:schemeClr val="dk1"/>
                        </a:solidFill>
                        <a:latin typeface="微软雅黑" pitchFamily="34" charset="-122"/>
                        <a:ea typeface="微软雅黑"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itchFamily="34" charset="-122"/>
                          <a:ea typeface="微软雅黑" pitchFamily="34" charset="-122"/>
                          <a:cs typeface="+mn-cs"/>
                        </a:rPr>
                        <a:t>工商局数据</a:t>
                      </a:r>
                      <a:endParaRPr lang="en-US" altLang="zh-CN" sz="1200" b="0" kern="1200" dirty="0">
                        <a:solidFill>
                          <a:schemeClr val="dk1"/>
                        </a:solidFill>
                        <a:latin typeface="微软雅黑" pitchFamily="34" charset="-122"/>
                        <a:ea typeface="微软雅黑"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en-US" altLang="zh-CN" sz="1200" b="0" kern="1200" dirty="0">
                          <a:solidFill>
                            <a:schemeClr val="dk1"/>
                          </a:solidFill>
                          <a:latin typeface="微软雅黑" pitchFamily="34" charset="-122"/>
                          <a:ea typeface="微软雅黑" pitchFamily="34" charset="-122"/>
                          <a:cs typeface="+mn-cs"/>
                        </a:rPr>
                        <a:t>GIS</a:t>
                      </a:r>
                      <a:r>
                        <a:rPr lang="zh-CN" altLang="en-US" sz="1200" b="0" kern="1200" dirty="0">
                          <a:solidFill>
                            <a:schemeClr val="dk1"/>
                          </a:solidFill>
                          <a:latin typeface="微软雅黑" pitchFamily="34" charset="-122"/>
                          <a:ea typeface="微软雅黑" pitchFamily="34" charset="-122"/>
                          <a:cs typeface="+mn-cs"/>
                        </a:rPr>
                        <a:t>数据</a:t>
                      </a:r>
                      <a:endParaRPr lang="en-US" altLang="zh-CN" sz="1200" b="0" kern="1200" dirty="0">
                        <a:solidFill>
                          <a:schemeClr val="dk1"/>
                        </a:solidFill>
                        <a:latin typeface="微软雅黑" pitchFamily="34" charset="-122"/>
                        <a:ea typeface="微软雅黑"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itchFamily="34" charset="-122"/>
                          <a:ea typeface="微软雅黑" pitchFamily="34" charset="-122"/>
                          <a:cs typeface="+mn-cs"/>
                        </a:rPr>
                        <a:t>网络舆情数据</a:t>
                      </a:r>
                      <a:endParaRPr lang="en-US" altLang="zh-CN" sz="1200" b="0" kern="1200" dirty="0">
                        <a:solidFill>
                          <a:schemeClr val="dk1"/>
                        </a:solidFill>
                        <a:latin typeface="微软雅黑" pitchFamily="34" charset="-122"/>
                        <a:ea typeface="微软雅黑"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itchFamily="34" charset="-122"/>
                          <a:ea typeface="微软雅黑" pitchFamily="34" charset="-122"/>
                          <a:cs typeface="+mn-cs"/>
                        </a:rPr>
                        <a:t>企业数据</a:t>
                      </a:r>
                    </a:p>
                  </a:txBody>
                  <a:tcPr marL="91359" marR="91359" marT="45681" marB="45681" anchor="ctr"/>
                </a:tc>
                <a:extLst>
                  <a:ext uri="{0D108BD9-81ED-4DB2-BD59-A6C34878D82A}">
                    <a16:rowId xmlns:a16="http://schemas.microsoft.com/office/drawing/2014/main" val="10002"/>
                  </a:ext>
                </a:extLst>
              </a:tr>
              <a:tr h="1495198">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96743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应用场景示例</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1" fontAlgn="base" latinLnBrk="0" hangingPunct="1">
                        <a:lnSpc>
                          <a:spcPct val="150000"/>
                        </a:lnSpc>
                        <a:spcBef>
                          <a:spcPct val="0"/>
                        </a:spcBef>
                        <a:spcAft>
                          <a:spcPct val="0"/>
                        </a:spcAft>
                        <a:buClrTx/>
                        <a:buSzTx/>
                        <a:buFont typeface="+mj-lt"/>
                        <a:buNone/>
                        <a:tabLst/>
                        <a:defRPr/>
                      </a:pPr>
                      <a:r>
                        <a:rPr lang="zh-CN" altLang="en-US" sz="1200" dirty="0">
                          <a:solidFill>
                            <a:srgbClr val="000000"/>
                          </a:solidFill>
                          <a:latin typeface="微软雅黑" pitchFamily="34" charset="-122"/>
                          <a:ea typeface="微软雅黑" pitchFamily="34" charset="-122"/>
                        </a:rPr>
                        <a:t>通过整合经信委局、发改委、物价局等数据，实时监控商品价格，绘制商品价格走势图，预测价格趋势，预警商品价格过高和过低现象，维持价格稳定；关联经济发展状况，建立经济</a:t>
                      </a:r>
                      <a:r>
                        <a:rPr lang="en-US" altLang="zh-CN"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商品价格匹配指数，绘制商品价格区间，指导商品定价。</a:t>
                      </a:r>
                    </a:p>
                  </a:txBody>
                  <a:tcPr marL="91359" marR="91359" marT="45681" marB="45681"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3165" y="62237"/>
            <a:ext cx="10886176"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宏观经济</a:t>
            </a:r>
            <a:r>
              <a:rPr lang="en-US" altLang="zh-CN" sz="2397" b="1" dirty="0">
                <a:solidFill>
                  <a:schemeClr val="bg1"/>
                </a:solidFill>
                <a:latin typeface="微软雅黑" pitchFamily="34" charset="-122"/>
                <a:ea typeface="微软雅黑" pitchFamily="34" charset="-122"/>
                <a:sym typeface="+mn-ea"/>
              </a:rPr>
              <a:t>—5.</a:t>
            </a:r>
            <a:r>
              <a:rPr lang="zh-CN" altLang="en-US" sz="2397" b="1" dirty="0">
                <a:solidFill>
                  <a:schemeClr val="bg1"/>
                </a:solidFill>
                <a:latin typeface="微软雅黑" pitchFamily="34" charset="-122"/>
                <a:ea typeface="微软雅黑" pitchFamily="34" charset="-122"/>
                <a:sym typeface="+mn-ea"/>
              </a:rPr>
              <a:t>消费品价格监控红线</a:t>
            </a:r>
          </a:p>
        </p:txBody>
      </p:sp>
    </p:spTree>
    <p:extLst>
      <p:ext uri="{BB962C8B-B14F-4D97-AF65-F5344CB8AC3E}">
        <p14:creationId xmlns:p14="http://schemas.microsoft.com/office/powerpoint/2010/main" val="1945695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6442" y="62237"/>
            <a:ext cx="11214425"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宏观经济</a:t>
            </a:r>
            <a:r>
              <a:rPr lang="en-US" altLang="zh-CN" sz="2397" b="1" dirty="0">
                <a:solidFill>
                  <a:schemeClr val="bg1"/>
                </a:solidFill>
                <a:latin typeface="微软雅黑" pitchFamily="34" charset="-122"/>
                <a:ea typeface="微软雅黑" pitchFamily="34" charset="-122"/>
                <a:sym typeface="+mn-ea"/>
              </a:rPr>
              <a:t>—5.</a:t>
            </a:r>
            <a:r>
              <a:rPr lang="zh-CN" altLang="en-US" sz="2397" b="1" dirty="0">
                <a:solidFill>
                  <a:schemeClr val="bg1"/>
                </a:solidFill>
                <a:latin typeface="微软雅黑" pitchFamily="34" charset="-122"/>
                <a:ea typeface="微软雅黑" pitchFamily="34" charset="-122"/>
                <a:sym typeface="+mn-ea"/>
              </a:rPr>
              <a:t>消费品价格监控红线   可视化</a:t>
            </a:r>
          </a:p>
        </p:txBody>
      </p:sp>
      <p:sp>
        <p:nvSpPr>
          <p:cNvPr id="2" name="矩形 1"/>
          <p:cNvSpPr/>
          <p:nvPr/>
        </p:nvSpPr>
        <p:spPr>
          <a:xfrm>
            <a:off x="8870882" y="1185896"/>
            <a:ext cx="2443799" cy="3146631"/>
          </a:xfrm>
          <a:prstGeom prst="rect">
            <a:avLst/>
          </a:prstGeom>
        </p:spPr>
        <p:txBody>
          <a:bodyPr wrap="square">
            <a:spAutoFit/>
          </a:bodyPr>
          <a:lstStyle/>
          <a:p>
            <a:pPr defTabSz="1128108">
              <a:lnSpc>
                <a:spcPct val="150000"/>
              </a:lnSpc>
            </a:pPr>
            <a:r>
              <a:rPr lang="zh-CN" altLang="en-US" sz="2079" dirty="0">
                <a:solidFill>
                  <a:prstClr val="black"/>
                </a:solidFill>
                <a:latin typeface="微软雅黑" pitchFamily="34" charset="-122"/>
                <a:ea typeface="微软雅黑" pitchFamily="34" charset="-122"/>
              </a:rPr>
              <a:t>大数据应用景</a:t>
            </a:r>
            <a:endParaRPr lang="en-US" altLang="zh-CN" sz="2079" dirty="0">
              <a:solidFill>
                <a:prstClr val="black"/>
              </a:solidFill>
              <a:latin typeface="微软雅黑" pitchFamily="34" charset="-122"/>
              <a:ea typeface="微软雅黑" pitchFamily="34" charset="-122"/>
            </a:endParaRPr>
          </a:p>
          <a:p>
            <a:pPr defTabSz="1128108">
              <a:lnSpc>
                <a:spcPct val="150000"/>
              </a:lnSpc>
            </a:pPr>
            <a:r>
              <a:rPr lang="zh-CN" altLang="en-US" sz="2079" dirty="0">
                <a:solidFill>
                  <a:prstClr val="black"/>
                </a:solidFill>
                <a:latin typeface="微软雅黑" pitchFamily="34" charset="-122"/>
                <a:ea typeface="微软雅黑" pitchFamily="34" charset="-122"/>
              </a:rPr>
              <a:t>可视化演示：</a:t>
            </a:r>
            <a:endParaRPr lang="en-US" altLang="zh-CN" sz="2079" dirty="0">
              <a:solidFill>
                <a:prstClr val="black"/>
              </a:solidFill>
              <a:latin typeface="微软雅黑" pitchFamily="34" charset="-122"/>
              <a:ea typeface="微软雅黑" pitchFamily="34" charset="-122"/>
            </a:endParaRPr>
          </a:p>
          <a:p>
            <a:pPr marL="216004" indent="-216004" eaLnBrk="0" fontAlgn="base" hangingPunct="0">
              <a:lnSpc>
                <a:spcPct val="150000"/>
              </a:lnSpc>
              <a:spcBef>
                <a:spcPct val="0"/>
              </a:spcBef>
              <a:spcAft>
                <a:spcPct val="0"/>
              </a:spcAft>
              <a:buFont typeface="+mj-lt"/>
              <a:buAutoNum type="arabicPeriod"/>
              <a:defRPr/>
            </a:pPr>
            <a:r>
              <a:rPr lang="zh-CN" altLang="en-US" sz="1512" dirty="0">
                <a:solidFill>
                  <a:prstClr val="black"/>
                </a:solidFill>
                <a:latin typeface="微软雅黑" pitchFamily="34" charset="-122"/>
                <a:ea typeface="微软雅黑" pitchFamily="34" charset="-122"/>
              </a:rPr>
              <a:t>实时掌握各类商品价格，展现商品价格分布</a:t>
            </a:r>
            <a:endParaRPr lang="en-US" altLang="zh-CN" sz="1512" dirty="0">
              <a:solidFill>
                <a:prstClr val="black"/>
              </a:solidFill>
              <a:latin typeface="微软雅黑" pitchFamily="34" charset="-122"/>
              <a:ea typeface="微软雅黑" pitchFamily="34" charset="-122"/>
            </a:endParaRPr>
          </a:p>
          <a:p>
            <a:pPr marL="216004" indent="-216004" eaLnBrk="0" fontAlgn="base" hangingPunct="0">
              <a:lnSpc>
                <a:spcPct val="150000"/>
              </a:lnSpc>
              <a:spcBef>
                <a:spcPct val="0"/>
              </a:spcBef>
              <a:spcAft>
                <a:spcPct val="0"/>
              </a:spcAft>
              <a:buFont typeface="+mj-lt"/>
              <a:buAutoNum type="arabicPeriod"/>
              <a:defRPr/>
            </a:pPr>
            <a:r>
              <a:rPr lang="zh-CN" altLang="en-US" sz="1512" dirty="0">
                <a:solidFill>
                  <a:prstClr val="black"/>
                </a:solidFill>
                <a:latin typeface="微软雅黑" pitchFamily="34" charset="-122"/>
                <a:ea typeface="微软雅黑" pitchFamily="34" charset="-122"/>
              </a:rPr>
              <a:t>绘制价格历史曲线图，预测价格走势</a:t>
            </a:r>
            <a:endParaRPr lang="en-US" altLang="zh-CN" sz="1512" dirty="0">
              <a:solidFill>
                <a:prstClr val="black"/>
              </a:solidFill>
              <a:latin typeface="微软雅黑" pitchFamily="34" charset="-122"/>
              <a:ea typeface="微软雅黑" pitchFamily="34" charset="-122"/>
            </a:endParaRPr>
          </a:p>
          <a:p>
            <a:pPr marL="216004" indent="-216004" eaLnBrk="0" fontAlgn="base" hangingPunct="0">
              <a:lnSpc>
                <a:spcPct val="150000"/>
              </a:lnSpc>
              <a:spcBef>
                <a:spcPct val="0"/>
              </a:spcBef>
              <a:spcAft>
                <a:spcPct val="0"/>
              </a:spcAft>
              <a:buFont typeface="+mj-lt"/>
              <a:buAutoNum type="arabicPeriod"/>
              <a:defRPr/>
            </a:pPr>
            <a:r>
              <a:rPr lang="zh-CN" altLang="en-US" sz="1512" dirty="0">
                <a:solidFill>
                  <a:prstClr val="black"/>
                </a:solidFill>
                <a:latin typeface="微软雅黑" pitchFamily="34" charset="-122"/>
                <a:ea typeface="微软雅黑" pitchFamily="34" charset="-122"/>
              </a:rPr>
              <a:t>建立经济</a:t>
            </a:r>
            <a:r>
              <a:rPr lang="en-US" altLang="zh-CN" sz="1512" dirty="0">
                <a:solidFill>
                  <a:prstClr val="black"/>
                </a:solidFill>
                <a:latin typeface="微软雅黑" pitchFamily="34" charset="-122"/>
                <a:ea typeface="微软雅黑" pitchFamily="34" charset="-122"/>
              </a:rPr>
              <a:t>-</a:t>
            </a:r>
            <a:r>
              <a:rPr lang="zh-CN" altLang="en-US" sz="1512" dirty="0">
                <a:solidFill>
                  <a:prstClr val="black"/>
                </a:solidFill>
                <a:latin typeface="微软雅黑" pitchFamily="34" charset="-122"/>
                <a:ea typeface="微软雅黑" pitchFamily="34" charset="-122"/>
              </a:rPr>
              <a:t>商品价格匹配指数，指导商品定价</a:t>
            </a:r>
          </a:p>
        </p:txBody>
      </p:sp>
      <p:grpSp>
        <p:nvGrpSpPr>
          <p:cNvPr id="4" name="组合 3"/>
          <p:cNvGrpSpPr/>
          <p:nvPr/>
        </p:nvGrpSpPr>
        <p:grpSpPr>
          <a:xfrm>
            <a:off x="296271" y="801190"/>
            <a:ext cx="8345079" cy="5323210"/>
            <a:chOff x="655617" y="847904"/>
            <a:chExt cx="8918689" cy="5633578"/>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617" y="847904"/>
              <a:ext cx="8918689" cy="5633578"/>
            </a:xfrm>
            <a:prstGeom prst="rect">
              <a:avLst/>
            </a:prstGeom>
          </p:spPr>
        </p:pic>
        <p:sp>
          <p:nvSpPr>
            <p:cNvPr id="6" name="文本框 5"/>
            <p:cNvSpPr txBox="1"/>
            <p:nvPr/>
          </p:nvSpPr>
          <p:spPr>
            <a:xfrm>
              <a:off x="8296835" y="847904"/>
              <a:ext cx="1277471" cy="405523"/>
            </a:xfrm>
            <a:prstGeom prst="rect">
              <a:avLst/>
            </a:prstGeom>
            <a:solidFill>
              <a:srgbClr val="041424"/>
            </a:solidFill>
          </p:spPr>
          <p:txBody>
            <a:bodyPr wrap="square" rtlCol="0">
              <a:spAutoFit/>
            </a:bodyPr>
            <a:lstStyle/>
            <a:p>
              <a:r>
                <a:rPr lang="en-US" altLang="zh-CN" sz="1890" dirty="0" err="1">
                  <a:solidFill>
                    <a:schemeClr val="bg1"/>
                  </a:solidFill>
                </a:rPr>
                <a:t>jusfoun</a:t>
              </a:r>
              <a:endParaRPr lang="zh-CN" altLang="en-US" sz="1890" dirty="0">
                <a:solidFill>
                  <a:schemeClr val="bg1"/>
                </a:solidFill>
              </a:endParaRPr>
            </a:p>
          </p:txBody>
        </p:sp>
      </p:grpSp>
      <p:sp>
        <p:nvSpPr>
          <p:cNvPr id="8" name="灯片编号占位符 6"/>
          <p:cNvSpPr txBox="1">
            <a:spLocks/>
          </p:cNvSpPr>
          <p:nvPr/>
        </p:nvSpPr>
        <p:spPr>
          <a:xfrm>
            <a:off x="8627043" y="6058634"/>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16</a:t>
            </a:r>
            <a:endParaRPr lang="zh-CN" altLang="en-US" sz="1400" dirty="0"/>
          </a:p>
        </p:txBody>
      </p:sp>
    </p:spTree>
    <p:extLst>
      <p:ext uri="{BB962C8B-B14F-4D97-AF65-F5344CB8AC3E}">
        <p14:creationId xmlns:p14="http://schemas.microsoft.com/office/powerpoint/2010/main" val="3140763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2963702741"/>
              </p:ext>
            </p:extLst>
          </p:nvPr>
        </p:nvGraphicFramePr>
        <p:xfrm>
          <a:off x="306443" y="813462"/>
          <a:ext cx="10902898" cy="5174932"/>
        </p:xfrm>
        <a:graphic>
          <a:graphicData uri="http://schemas.openxmlformats.org/drawingml/2006/table">
            <a:tbl>
              <a:tblPr firstRow="1" bandRow="1">
                <a:tableStyleId>{5940675A-B579-460E-94D1-54222C63F5DA}</a:tableStyleId>
              </a:tblPr>
              <a:tblGrid>
                <a:gridCol w="1477020">
                  <a:extLst>
                    <a:ext uri="{9D8B030D-6E8A-4147-A177-3AD203B41FA5}">
                      <a16:colId xmlns:a16="http://schemas.microsoft.com/office/drawing/2014/main" val="20000"/>
                    </a:ext>
                  </a:extLst>
                </a:gridCol>
                <a:gridCol w="9425878">
                  <a:extLst>
                    <a:ext uri="{9D8B030D-6E8A-4147-A177-3AD203B41FA5}">
                      <a16:colId xmlns:a16="http://schemas.microsoft.com/office/drawing/2014/main" val="20001"/>
                    </a:ext>
                  </a:extLst>
                </a:gridCol>
              </a:tblGrid>
              <a:tr h="952703">
                <a:tc>
                  <a:txBody>
                    <a:bodyPr/>
                    <a:lstStyle/>
                    <a:p>
                      <a:pPr marL="0" algn="l" defTabSz="96743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目前存在问题</a:t>
                      </a:r>
                    </a:p>
                  </a:txBody>
                  <a:tcPr marL="91359" marR="91359" marT="45681" marB="45681"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区域供给质量需求得不到满足，无效供给问题得不到解决，引起库存、产能等一系列关联问题，由供给侧问题直接对经济运行造成影响</a:t>
                      </a:r>
                      <a:endParaRPr lang="zh-CN" altLang="zh-CN" sz="1200" b="0" kern="1200" baseline="0" dirty="0">
                        <a:solidFill>
                          <a:schemeClr val="dk1"/>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0"/>
                  </a:ext>
                </a:extLst>
              </a:tr>
              <a:tr h="1231632">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96743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实现主要功能</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en-US" altLang="zh-CN" sz="1200" b="0" kern="1200" baseline="0" dirty="0">
                          <a:solidFill>
                            <a:schemeClr val="dk1"/>
                          </a:solidFill>
                          <a:latin typeface="微软雅黑" pitchFamily="34" charset="-122"/>
                          <a:ea typeface="微软雅黑" pitchFamily="34" charset="-122"/>
                          <a:cs typeface="+mn-cs"/>
                        </a:rPr>
                        <a:t>1.</a:t>
                      </a:r>
                      <a:r>
                        <a:rPr lang="zh-CN" altLang="en-US" sz="1200" b="0" kern="1200" baseline="0" dirty="0">
                          <a:solidFill>
                            <a:schemeClr val="dk1"/>
                          </a:solidFill>
                          <a:latin typeface="微软雅黑" pitchFamily="34" charset="-122"/>
                          <a:ea typeface="微软雅黑" pitchFamily="34" charset="-122"/>
                          <a:cs typeface="+mn-cs"/>
                        </a:rPr>
                        <a:t>预警供给不平衡问题，提高供给质量</a:t>
                      </a:r>
                      <a:endParaRPr lang="en-US" altLang="zh-CN" sz="1200" b="0" kern="1200" baseline="0" dirty="0">
                        <a:solidFill>
                          <a:schemeClr val="dk1"/>
                        </a:solidFill>
                        <a:latin typeface="微软雅黑" pitchFamily="34" charset="-122"/>
                        <a:ea typeface="微软雅黑" pitchFamily="34" charset="-122"/>
                        <a:cs typeface="+mn-cs"/>
                      </a:endParaRPr>
                    </a:p>
                    <a:p>
                      <a:pPr marL="0" marR="0" lvl="0" indent="0" algn="l" defTabSz="914400" rtl="0" eaLnBrk="0" fontAlgn="base" latinLnBrk="0" hangingPunct="0">
                        <a:lnSpc>
                          <a:spcPct val="150000"/>
                        </a:lnSpc>
                        <a:spcBef>
                          <a:spcPct val="0"/>
                        </a:spcBef>
                        <a:spcAft>
                          <a:spcPct val="0"/>
                        </a:spcAft>
                        <a:buClrTx/>
                        <a:buSzTx/>
                        <a:buFont typeface="+mj-lt"/>
                        <a:buNone/>
                        <a:tabLst/>
                        <a:defRPr/>
                      </a:pPr>
                      <a:r>
                        <a:rPr lang="en-US" altLang="zh-CN" sz="1200" b="0" kern="1200" baseline="0" dirty="0">
                          <a:solidFill>
                            <a:schemeClr val="dk1"/>
                          </a:solidFill>
                          <a:latin typeface="微软雅黑" pitchFamily="34" charset="-122"/>
                          <a:ea typeface="微软雅黑" pitchFamily="34" charset="-122"/>
                          <a:cs typeface="+mn-cs"/>
                        </a:rPr>
                        <a:t>2.</a:t>
                      </a:r>
                      <a:r>
                        <a:rPr lang="zh-CN" altLang="en-US" sz="1200" b="0" kern="1200" baseline="0" dirty="0">
                          <a:solidFill>
                            <a:schemeClr val="dk1"/>
                          </a:solidFill>
                          <a:latin typeface="微软雅黑" pitchFamily="34" charset="-122"/>
                          <a:ea typeface="微软雅黑" pitchFamily="34" charset="-122"/>
                          <a:cs typeface="+mn-cs"/>
                        </a:rPr>
                        <a:t>深度推动供给侧改革，对“三去一补”实施效果进行追踪</a:t>
                      </a:r>
                      <a:endParaRPr lang="en-US" altLang="zh-CN" sz="1200" b="0" kern="1200" baseline="0" dirty="0">
                        <a:solidFill>
                          <a:schemeClr val="dk1"/>
                        </a:solidFill>
                        <a:latin typeface="微软雅黑" pitchFamily="34" charset="-122"/>
                        <a:ea typeface="微软雅黑" pitchFamily="34" charset="-122"/>
                        <a:cs typeface="+mn-cs"/>
                      </a:endParaRPr>
                    </a:p>
                    <a:p>
                      <a:pPr marL="0" marR="0" lvl="0" indent="0" algn="l" defTabSz="914400" rtl="0" eaLnBrk="0" fontAlgn="base" latinLnBrk="0" hangingPunct="0">
                        <a:lnSpc>
                          <a:spcPct val="150000"/>
                        </a:lnSpc>
                        <a:spcBef>
                          <a:spcPct val="0"/>
                        </a:spcBef>
                        <a:spcAft>
                          <a:spcPct val="0"/>
                        </a:spcAft>
                        <a:buClrTx/>
                        <a:buSzTx/>
                        <a:buFont typeface="+mj-lt"/>
                        <a:buNone/>
                        <a:tabLst/>
                        <a:defRPr/>
                      </a:pPr>
                      <a:r>
                        <a:rPr lang="en-US" altLang="zh-CN" sz="1200" b="0" kern="1200" baseline="0" dirty="0">
                          <a:solidFill>
                            <a:schemeClr val="dk1"/>
                          </a:solidFill>
                          <a:latin typeface="微软雅黑" pitchFamily="34" charset="-122"/>
                          <a:ea typeface="微软雅黑" pitchFamily="34" charset="-122"/>
                          <a:cs typeface="+mn-cs"/>
                        </a:rPr>
                        <a:t>3.</a:t>
                      </a:r>
                      <a:r>
                        <a:rPr lang="zh-CN" altLang="en-US" sz="1200" b="0" kern="1200" baseline="0" dirty="0">
                          <a:solidFill>
                            <a:schemeClr val="dk1"/>
                          </a:solidFill>
                          <a:latin typeface="微软雅黑" pitchFamily="34" charset="-122"/>
                          <a:ea typeface="微软雅黑" pitchFamily="34" charset="-122"/>
                          <a:cs typeface="+mn-cs"/>
                        </a:rPr>
                        <a:t>优化供给平衡，加快政府职能转变，稳定经济</a:t>
                      </a:r>
                      <a:endParaRPr lang="zh-CN" altLang="zh-CN" sz="1200" b="0" kern="1200" baseline="0" dirty="0">
                        <a:solidFill>
                          <a:schemeClr val="dk1"/>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1"/>
                  </a:ext>
                </a:extLst>
              </a:tr>
              <a:tr h="1495399">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96743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聚合数据源</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经信委数据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统计局数据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国有企业运行数据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网络舆情数据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金融行业数据</a:t>
                      </a:r>
                      <a:endParaRPr lang="en-US" altLang="zh-CN" sz="1200" dirty="0">
                        <a:solidFill>
                          <a:srgbClr val="000000"/>
                        </a:solidFill>
                        <a:latin typeface="微软雅黑" pitchFamily="34" charset="-122"/>
                        <a:ea typeface="微软雅黑" pitchFamily="34" charset="-122"/>
                      </a:endParaRPr>
                    </a:p>
                  </a:txBody>
                  <a:tcPr marL="91359" marR="91359" marT="45681" marB="45681" anchor="ctr"/>
                </a:tc>
                <a:extLst>
                  <a:ext uri="{0D108BD9-81ED-4DB2-BD59-A6C34878D82A}">
                    <a16:rowId xmlns:a16="http://schemas.microsoft.com/office/drawing/2014/main" val="10002"/>
                  </a:ext>
                </a:extLst>
              </a:tr>
              <a:tr h="1495198">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96743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应用场景示例</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lvl="0" indent="0" algn="l" defTabSz="914400" rtl="0" eaLnBrk="1" fontAlgn="base" latinLnBrk="0" hangingPunct="1">
                        <a:lnSpc>
                          <a:spcPct val="150000"/>
                        </a:lnSpc>
                        <a:spcBef>
                          <a:spcPct val="0"/>
                        </a:spcBef>
                        <a:spcAft>
                          <a:spcPct val="0"/>
                        </a:spcAft>
                        <a:buFont typeface="+mj-lt"/>
                        <a:buNone/>
                        <a:defRPr/>
                      </a:pPr>
                      <a:r>
                        <a:rPr lang="zh-CN" altLang="en-US" sz="1200" kern="1200" dirty="0">
                          <a:solidFill>
                            <a:srgbClr val="000000"/>
                          </a:solidFill>
                          <a:latin typeface="微软雅黑" pitchFamily="34" charset="-122"/>
                          <a:ea typeface="微软雅黑" pitchFamily="34" charset="-122"/>
                          <a:cs typeface="+mn-cs"/>
                        </a:rPr>
                        <a:t>通过采集经信委、统计局、国有企业数据等，结合网络舆情数据，建立三去一补效果评估模型，对“三去一补”效果进行评价，预警供给问题区域；对库存、产能、成本等一系列关联因素关联性分析，优化经济结构，推动供给侧改革，保持经济稳定增长。</a:t>
                      </a:r>
                      <a:endParaRPr lang="en-US" altLang="zh-CN" sz="1200" kern="1200" dirty="0">
                        <a:solidFill>
                          <a:srgbClr val="000000"/>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170690" y="61658"/>
            <a:ext cx="10886176"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宏观经济</a:t>
            </a:r>
            <a:r>
              <a:rPr lang="en-US" altLang="zh-CN" sz="2397" b="1" dirty="0">
                <a:solidFill>
                  <a:schemeClr val="bg1"/>
                </a:solidFill>
                <a:latin typeface="微软雅黑" pitchFamily="34" charset="-122"/>
                <a:ea typeface="微软雅黑" pitchFamily="34" charset="-122"/>
                <a:sym typeface="+mn-ea"/>
              </a:rPr>
              <a:t>—6.</a:t>
            </a:r>
            <a:r>
              <a:rPr lang="zh-CN" altLang="en-US" sz="2397" b="1" dirty="0">
                <a:solidFill>
                  <a:schemeClr val="bg1"/>
                </a:solidFill>
                <a:latin typeface="微软雅黑" pitchFamily="34" charset="-122"/>
                <a:ea typeface="微软雅黑" pitchFamily="34" charset="-122"/>
                <a:sym typeface="+mn-ea"/>
              </a:rPr>
              <a:t>三去一补监控大数据</a:t>
            </a:r>
          </a:p>
        </p:txBody>
      </p:sp>
      <p:sp>
        <p:nvSpPr>
          <p:cNvPr id="5" name="灯片编号占位符 6"/>
          <p:cNvSpPr txBox="1">
            <a:spLocks/>
          </p:cNvSpPr>
          <p:nvPr/>
        </p:nvSpPr>
        <p:spPr>
          <a:xfrm>
            <a:off x="8521703" y="6049841"/>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17</a:t>
            </a:r>
            <a:endParaRPr lang="zh-CN" altLang="en-US" sz="1400" dirty="0"/>
          </a:p>
        </p:txBody>
      </p:sp>
    </p:spTree>
    <p:extLst>
      <p:ext uri="{BB962C8B-B14F-4D97-AF65-F5344CB8AC3E}">
        <p14:creationId xmlns:p14="http://schemas.microsoft.com/office/powerpoint/2010/main" val="3628121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6442" y="62237"/>
            <a:ext cx="11214425"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宏观经济</a:t>
            </a:r>
            <a:r>
              <a:rPr lang="en-US" altLang="zh-CN" sz="2397" b="1" dirty="0">
                <a:solidFill>
                  <a:schemeClr val="bg1"/>
                </a:solidFill>
                <a:latin typeface="微软雅黑" pitchFamily="34" charset="-122"/>
                <a:ea typeface="微软雅黑" pitchFamily="34" charset="-122"/>
                <a:sym typeface="+mn-ea"/>
              </a:rPr>
              <a:t>—6.</a:t>
            </a:r>
            <a:r>
              <a:rPr lang="zh-CN" altLang="en-US" sz="2397" b="1" dirty="0">
                <a:solidFill>
                  <a:schemeClr val="bg1"/>
                </a:solidFill>
                <a:latin typeface="微软雅黑" pitchFamily="34" charset="-122"/>
                <a:ea typeface="微软雅黑" pitchFamily="34" charset="-122"/>
                <a:sym typeface="+mn-ea"/>
              </a:rPr>
              <a:t>三去一补监控大数据   可视化</a:t>
            </a:r>
          </a:p>
        </p:txBody>
      </p:sp>
      <p:sp>
        <p:nvSpPr>
          <p:cNvPr id="2" name="矩形 1"/>
          <p:cNvSpPr/>
          <p:nvPr/>
        </p:nvSpPr>
        <p:spPr>
          <a:xfrm>
            <a:off x="8641349" y="1080448"/>
            <a:ext cx="2159639" cy="4659545"/>
          </a:xfrm>
          <a:prstGeom prst="rect">
            <a:avLst/>
          </a:prstGeom>
        </p:spPr>
        <p:txBody>
          <a:bodyPr wrap="square">
            <a:spAutoFit/>
          </a:bodyPr>
          <a:lstStyle/>
          <a:p>
            <a:pPr eaLnBrk="0" fontAlgn="base" hangingPunct="0">
              <a:lnSpc>
                <a:spcPct val="150000"/>
              </a:lnSpc>
              <a:spcBef>
                <a:spcPct val="0"/>
              </a:spcBef>
              <a:spcAft>
                <a:spcPct val="0"/>
              </a:spcAft>
              <a:defRPr/>
            </a:pPr>
            <a:r>
              <a:rPr lang="zh-CN" altLang="en-US" sz="2079" dirty="0">
                <a:solidFill>
                  <a:prstClr val="black"/>
                </a:solidFill>
                <a:latin typeface="微软雅黑" pitchFamily="34" charset="-122"/>
                <a:ea typeface="微软雅黑" pitchFamily="34" charset="-122"/>
              </a:rPr>
              <a:t>大数据应用场景可视化演示：</a:t>
            </a:r>
            <a:endParaRPr lang="en-US" altLang="zh-CN" sz="2079" dirty="0">
              <a:solidFill>
                <a:prstClr val="black"/>
              </a:solidFill>
              <a:latin typeface="微软雅黑" pitchFamily="34" charset="-122"/>
              <a:ea typeface="微软雅黑" pitchFamily="34" charset="-122"/>
            </a:endParaRPr>
          </a:p>
          <a:p>
            <a:pPr eaLnBrk="0" fontAlgn="base" hangingPunct="0">
              <a:lnSpc>
                <a:spcPct val="150000"/>
              </a:lnSpc>
              <a:spcBef>
                <a:spcPct val="0"/>
              </a:spcBef>
              <a:spcAft>
                <a:spcPct val="0"/>
              </a:spcAft>
              <a:defRPr/>
            </a:pPr>
            <a:endParaRPr lang="en-US" altLang="zh-CN" sz="1228" dirty="0">
              <a:solidFill>
                <a:prstClr val="black"/>
              </a:solidFill>
              <a:latin typeface="微软雅黑" pitchFamily="34" charset="-122"/>
              <a:ea typeface="微软雅黑" pitchFamily="34" charset="-122"/>
            </a:endParaRPr>
          </a:p>
          <a:p>
            <a:pPr lvl="0" eaLnBrk="0" fontAlgn="base" hangingPunct="0">
              <a:lnSpc>
                <a:spcPct val="150000"/>
              </a:lnSpc>
              <a:spcBef>
                <a:spcPct val="0"/>
              </a:spcBef>
              <a:spcAft>
                <a:spcPct val="0"/>
              </a:spcAft>
              <a:defRPr/>
            </a:pPr>
            <a:r>
              <a:rPr lang="en-US" altLang="zh-CN" sz="1600" dirty="0">
                <a:solidFill>
                  <a:prstClr val="black"/>
                </a:solidFill>
                <a:latin typeface="微软雅黑" pitchFamily="34" charset="-122"/>
                <a:ea typeface="微软雅黑" pitchFamily="34" charset="-122"/>
              </a:rPr>
              <a:t>1.</a:t>
            </a:r>
            <a:r>
              <a:rPr lang="zh-CN" altLang="en-US" sz="1600" dirty="0">
                <a:solidFill>
                  <a:prstClr val="black"/>
                </a:solidFill>
                <a:latin typeface="微软雅黑" pitchFamily="34" charset="-122"/>
                <a:ea typeface="微软雅黑" pitchFamily="34" charset="-122"/>
              </a:rPr>
              <a:t>预警供给不平衡问题，提高供给质量</a:t>
            </a:r>
            <a:endParaRPr lang="en-US" altLang="zh-CN" sz="1600" dirty="0">
              <a:solidFill>
                <a:prstClr val="black"/>
              </a:solidFill>
              <a:latin typeface="微软雅黑" pitchFamily="34" charset="-122"/>
              <a:ea typeface="微软雅黑" pitchFamily="34" charset="-122"/>
            </a:endParaRPr>
          </a:p>
          <a:p>
            <a:pPr lvl="0" eaLnBrk="0" fontAlgn="base" hangingPunct="0">
              <a:lnSpc>
                <a:spcPct val="150000"/>
              </a:lnSpc>
              <a:spcBef>
                <a:spcPct val="0"/>
              </a:spcBef>
              <a:spcAft>
                <a:spcPct val="0"/>
              </a:spcAft>
              <a:defRPr/>
            </a:pPr>
            <a:r>
              <a:rPr lang="en-US" altLang="zh-CN" sz="1600" dirty="0">
                <a:solidFill>
                  <a:prstClr val="black"/>
                </a:solidFill>
                <a:latin typeface="微软雅黑" pitchFamily="34" charset="-122"/>
                <a:ea typeface="微软雅黑" pitchFamily="34" charset="-122"/>
              </a:rPr>
              <a:t>2.</a:t>
            </a:r>
            <a:r>
              <a:rPr lang="zh-CN" altLang="en-US" sz="1600" dirty="0">
                <a:solidFill>
                  <a:prstClr val="black"/>
                </a:solidFill>
                <a:latin typeface="微软雅黑" pitchFamily="34" charset="-122"/>
                <a:ea typeface="微软雅黑" pitchFamily="34" charset="-122"/>
              </a:rPr>
              <a:t>深度推动供给侧改革，对“三去一补”实施效果进行追踪</a:t>
            </a:r>
            <a:endParaRPr lang="en-US" altLang="zh-CN" sz="1600" dirty="0">
              <a:solidFill>
                <a:prstClr val="black"/>
              </a:solidFill>
              <a:latin typeface="微软雅黑" pitchFamily="34" charset="-122"/>
              <a:ea typeface="微软雅黑" pitchFamily="34" charset="-122"/>
            </a:endParaRPr>
          </a:p>
          <a:p>
            <a:pPr lvl="0" eaLnBrk="0" fontAlgn="base" hangingPunct="0">
              <a:lnSpc>
                <a:spcPct val="150000"/>
              </a:lnSpc>
              <a:spcBef>
                <a:spcPct val="0"/>
              </a:spcBef>
              <a:spcAft>
                <a:spcPct val="0"/>
              </a:spcAft>
              <a:defRPr/>
            </a:pPr>
            <a:r>
              <a:rPr lang="en-US" altLang="zh-CN" sz="1600" dirty="0">
                <a:solidFill>
                  <a:prstClr val="black"/>
                </a:solidFill>
                <a:latin typeface="微软雅黑" pitchFamily="34" charset="-122"/>
                <a:ea typeface="微软雅黑" pitchFamily="34" charset="-122"/>
              </a:rPr>
              <a:t>3.</a:t>
            </a:r>
            <a:r>
              <a:rPr lang="zh-CN" altLang="en-US" sz="1600" dirty="0">
                <a:solidFill>
                  <a:prstClr val="black"/>
                </a:solidFill>
                <a:latin typeface="微软雅黑" pitchFamily="34" charset="-122"/>
                <a:ea typeface="微软雅黑" pitchFamily="34" charset="-122"/>
              </a:rPr>
              <a:t>优化供给平衡，加快政府职能转变，稳定经济</a:t>
            </a:r>
            <a:endParaRPr lang="zh-CN" altLang="zh-CN" sz="1600" dirty="0">
              <a:solidFill>
                <a:prstClr val="black"/>
              </a:solidFill>
              <a:latin typeface="微软雅黑" pitchFamily="34" charset="-122"/>
              <a:ea typeface="微软雅黑" pitchFamily="34" charset="-122"/>
            </a:endParaRPr>
          </a:p>
          <a:p>
            <a:pPr defTabSz="1128108"/>
            <a:endParaRPr lang="en-US" altLang="zh-CN" sz="2399" b="1" dirty="0">
              <a:solidFill>
                <a:srgbClr val="012FC6"/>
              </a:solidFill>
              <a:latin typeface="宋体" panose="02010600030101010101" pitchFamily="2" charset="-122"/>
            </a:endParaRPr>
          </a:p>
        </p:txBody>
      </p:sp>
      <p:grpSp>
        <p:nvGrpSpPr>
          <p:cNvPr id="4" name="组合 3"/>
          <p:cNvGrpSpPr/>
          <p:nvPr/>
        </p:nvGrpSpPr>
        <p:grpSpPr>
          <a:xfrm>
            <a:off x="68618" y="950852"/>
            <a:ext cx="8446229" cy="5278643"/>
            <a:chOff x="311771" y="952502"/>
            <a:chExt cx="9072563" cy="5586413"/>
          </a:xfrm>
        </p:grpSpPr>
        <p:grpSp>
          <p:nvGrpSpPr>
            <p:cNvPr id="5" name="组合 2"/>
            <p:cNvGrpSpPr>
              <a:grpSpLocks/>
            </p:cNvGrpSpPr>
            <p:nvPr/>
          </p:nvGrpSpPr>
          <p:grpSpPr bwMode="auto">
            <a:xfrm>
              <a:off x="311771" y="952502"/>
              <a:ext cx="9072563" cy="5586413"/>
              <a:chOff x="256506" y="725770"/>
              <a:chExt cx="7377533" cy="5625404"/>
            </a:xfrm>
          </p:grpSpPr>
          <p:pic>
            <p:nvPicPr>
              <p:cNvPr id="7" name="Picture 9" descr="C:\Users\JUSFOUN\Desktop\新建文件夹\20160205180352_38f1ec071baebd5cff51344c1fdf9b1f_5.jpeg"/>
              <p:cNvPicPr>
                <a:picLocks noChangeAspect="1" noChangeArrowheads="1"/>
              </p:cNvPicPr>
              <p:nvPr/>
            </p:nvPicPr>
            <p:blipFill>
              <a:blip r:embed="rId2"/>
              <a:srcRect/>
              <a:stretch>
                <a:fillRect/>
              </a:stretch>
            </p:blipFill>
            <p:spPr bwMode="auto">
              <a:xfrm>
                <a:off x="256506" y="725770"/>
                <a:ext cx="7377533" cy="5625404"/>
              </a:xfrm>
              <a:prstGeom prst="rect">
                <a:avLst/>
              </a:prstGeom>
              <a:noFill/>
              <a:ln w="9525">
                <a:noFill/>
                <a:miter lim="800000"/>
                <a:headEnd/>
                <a:tailEnd/>
              </a:ln>
            </p:spPr>
          </p:pic>
          <p:pic>
            <p:nvPicPr>
              <p:cNvPr id="8" name="Picture 1" descr="C:\Users\JUSFOUN\AppData\Roaming\Tencent\Users\916665697\QQ\WinTemp\RichOle\]Y_$RT`O6BJ{Z0GJK_)M}XG.png"/>
              <p:cNvPicPr>
                <a:picLocks noChangeAspect="1" noChangeArrowheads="1"/>
              </p:cNvPicPr>
              <p:nvPr/>
            </p:nvPicPr>
            <p:blipFill>
              <a:blip r:embed="rId3"/>
              <a:srcRect/>
              <a:stretch>
                <a:fillRect/>
              </a:stretch>
            </p:blipFill>
            <p:spPr bwMode="auto">
              <a:xfrm>
                <a:off x="5329783" y="770083"/>
                <a:ext cx="2304256" cy="2325988"/>
              </a:xfrm>
              <a:prstGeom prst="rect">
                <a:avLst/>
              </a:prstGeom>
              <a:noFill/>
              <a:ln w="9525">
                <a:noFill/>
                <a:miter lim="800000"/>
                <a:headEnd/>
                <a:tailEnd/>
              </a:ln>
            </p:spPr>
          </p:pic>
        </p:grpSp>
        <p:sp>
          <p:nvSpPr>
            <p:cNvPr id="6" name="文本框 5"/>
            <p:cNvSpPr txBox="1"/>
            <p:nvPr/>
          </p:nvSpPr>
          <p:spPr>
            <a:xfrm>
              <a:off x="364788" y="952502"/>
              <a:ext cx="2057400" cy="313168"/>
            </a:xfrm>
            <a:prstGeom prst="rect">
              <a:avLst/>
            </a:prstGeom>
            <a:solidFill>
              <a:srgbClr val="222836"/>
            </a:solidFill>
          </p:spPr>
          <p:txBody>
            <a:bodyPr wrap="square" rtlCol="0">
              <a:spAutoFit/>
            </a:bodyPr>
            <a:lstStyle/>
            <a:p>
              <a:r>
                <a:rPr lang="zh-CN" altLang="en-US" sz="1323" dirty="0">
                  <a:solidFill>
                    <a:schemeClr val="bg1"/>
                  </a:solidFill>
                  <a:latin typeface="微软雅黑" panose="020B0503020204020204" pitchFamily="34" charset="-122"/>
                  <a:ea typeface="微软雅黑" panose="020B0503020204020204" pitchFamily="34" charset="-122"/>
                </a:rPr>
                <a:t>三去一补运行云图</a:t>
              </a:r>
            </a:p>
          </p:txBody>
        </p:sp>
      </p:grpSp>
      <p:sp>
        <p:nvSpPr>
          <p:cNvPr id="10" name="灯片编号占位符 6"/>
          <p:cNvSpPr txBox="1">
            <a:spLocks/>
          </p:cNvSpPr>
          <p:nvPr/>
        </p:nvSpPr>
        <p:spPr>
          <a:xfrm>
            <a:off x="8514847" y="6056457"/>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18</a:t>
            </a:r>
            <a:endParaRPr lang="zh-CN" altLang="en-US" sz="1400" dirty="0"/>
          </a:p>
        </p:txBody>
      </p:sp>
    </p:spTree>
    <p:extLst>
      <p:ext uri="{BB962C8B-B14F-4D97-AF65-F5344CB8AC3E}">
        <p14:creationId xmlns:p14="http://schemas.microsoft.com/office/powerpoint/2010/main" val="1706685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nvPr>
        </p:nvGraphicFramePr>
        <p:xfrm>
          <a:off x="304856" y="812755"/>
          <a:ext cx="10906069" cy="5422601"/>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1231990">
                <a:tc>
                  <a:txBody>
                    <a:bodyPr/>
                    <a:lstStyle/>
                    <a:p>
                      <a:pPr algn="l"/>
                      <a:r>
                        <a:rPr lang="zh-CN" altLang="en-US" sz="1600" b="1" dirty="0">
                          <a:solidFill>
                            <a:schemeClr val="tx1"/>
                          </a:solidFill>
                          <a:latin typeface="微软雅黑" pitchFamily="34" charset="-122"/>
                          <a:ea typeface="微软雅黑"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kern="1200" dirty="0">
                          <a:solidFill>
                            <a:srgbClr val="000000"/>
                          </a:solidFill>
                          <a:latin typeface="微软雅黑" pitchFamily="34" charset="-122"/>
                          <a:ea typeface="微软雅黑" pitchFamily="34" charset="-122"/>
                          <a:cs typeface="+mn-cs"/>
                        </a:rPr>
                        <a:t>传统的招商引资模式，监管及操作中，难免会出现种种现象，如，企业</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营业执照、公司口碑、产品展示、经营地址、运营资质</a:t>
                      </a:r>
                      <a:r>
                        <a:rPr lang="zh-CN" altLang="en-US" sz="1200" kern="1200" dirty="0">
                          <a:solidFill>
                            <a:srgbClr val="000000"/>
                          </a:solidFill>
                          <a:latin typeface="微软雅黑" pitchFamily="34" charset="-122"/>
                          <a:ea typeface="微软雅黑" pitchFamily="34" charset="-122"/>
                          <a:cs typeface="+mn-cs"/>
                        </a:rPr>
                        <a:t>等情况，如今，大数据的到来，可通过此平台，对大中小型企业和普通商家的资质，</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进行甄选，保证数据真实性和合作的透明度，对中小型企业可快速解决渠道不足的情况，更为方便的通过平台查找行业商机及投资者信息。</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可查询来自官方和社会企业情况汇总，降低投资风险；</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针对行业国内外发展趋势分析，确定投资方向；</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了解产品供需情况，帮助中小企业确定投资方向</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itchFamily="34" charset="-122"/>
                          <a:ea typeface="微软雅黑" pitchFamily="34" charset="-122"/>
                        </a:rPr>
                        <a:t>聚合数据源</a:t>
                      </a:r>
                      <a:endParaRPr lang="zh-CN" altLang="en-US" sz="1600" b="1" kern="1200" dirty="0">
                        <a:solidFill>
                          <a:schemeClr val="tx1"/>
                        </a:solidFill>
                        <a:latin typeface="微软雅黑" pitchFamily="34" charset="-122"/>
                        <a:ea typeface="微软雅黑"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税务大数据、经信委相关数据</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zh-CN" sz="1200" b="0" kern="1200" dirty="0">
                          <a:solidFill>
                            <a:schemeClr val="dk1"/>
                          </a:solidFill>
                          <a:latin typeface="微软雅黑" panose="020B0503020204020204" pitchFamily="34" charset="-122"/>
                          <a:ea typeface="微软雅黑" panose="020B0503020204020204" pitchFamily="34" charset="-122"/>
                          <a:cs typeface="+mn-cs"/>
                        </a:rPr>
                        <a:t>工商部门企业数据</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zh-CN" sz="1200" b="0" kern="1200" dirty="0">
                          <a:solidFill>
                            <a:schemeClr val="dk1"/>
                          </a:solidFill>
                          <a:latin typeface="微软雅黑" panose="020B0503020204020204" pitchFamily="34" charset="-122"/>
                          <a:ea typeface="微软雅黑" panose="020B0503020204020204" pitchFamily="34" charset="-122"/>
                          <a:cs typeface="+mn-cs"/>
                        </a:rPr>
                        <a:t>社会企业数据</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zh-CN" sz="1200" b="0" kern="1200" dirty="0">
                          <a:solidFill>
                            <a:schemeClr val="dk1"/>
                          </a:solidFill>
                          <a:latin typeface="微软雅黑" panose="020B0503020204020204" pitchFamily="34" charset="-122"/>
                          <a:ea typeface="微软雅黑" panose="020B0503020204020204" pitchFamily="34" charset="-122"/>
                          <a:cs typeface="+mn-cs"/>
                        </a:rPr>
                        <a:t>网络舆情</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第三方产品整合</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2"/>
                  </a:ext>
                </a:extLst>
              </a:tr>
              <a:tr h="1495633">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1" fontAlgn="base" latinLnBrk="0" hangingPunct="1">
                        <a:lnSpc>
                          <a:spcPct val="150000"/>
                        </a:lnSpc>
                        <a:spcBef>
                          <a:spcPct val="0"/>
                        </a:spcBef>
                        <a:spcAft>
                          <a:spcPct val="0"/>
                        </a:spcAft>
                        <a:buClrTx/>
                        <a:buSzTx/>
                        <a:buFont typeface="+mj-lt"/>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通过汇集税务大数据、工商部门企业数据、经信委相关数据，结合社会企业数据、第三方产品整合相关数据、</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网络舆情</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等，经过大数据自然语言分析技术的</a:t>
                      </a: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特点，对企业类型和商家的资质分析</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营业执照、公司口碑、产品展示、经营地址、运营资质）进行甄选，建立企业信用模型、风险模型，评估企业投资风险，可掌握产业发展趋势。同时，建立企业资质可视化模型，帮助投资人可实时掌握企业状况，并助力招商引资。</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1582"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—7.</a:t>
            </a:r>
            <a:r>
              <a:rPr lang="zh-CN" altLang="en-US" sz="2398" b="1" dirty="0">
                <a:solidFill>
                  <a:schemeClr val="bg1"/>
                </a:solidFill>
                <a:latin typeface="微软雅黑" pitchFamily="34" charset="-122"/>
                <a:ea typeface="微软雅黑" pitchFamily="34" charset="-122"/>
                <a:sym typeface="+mn-ea"/>
              </a:rPr>
              <a:t>招商引资专业化合作平台</a:t>
            </a:r>
          </a:p>
        </p:txBody>
      </p:sp>
      <p:sp>
        <p:nvSpPr>
          <p:cNvPr id="5" name="灯片编号占位符 6"/>
          <p:cNvSpPr txBox="1">
            <a:spLocks/>
          </p:cNvSpPr>
          <p:nvPr/>
        </p:nvSpPr>
        <p:spPr>
          <a:xfrm>
            <a:off x="8616710" y="6130071"/>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19</a:t>
            </a:r>
            <a:endParaRPr lang="zh-CN" altLang="en-US" sz="1400" dirty="0"/>
          </a:p>
        </p:txBody>
      </p:sp>
    </p:spTree>
    <p:extLst>
      <p:ext uri="{BB962C8B-B14F-4D97-AF65-F5344CB8AC3E}">
        <p14:creationId xmlns:p14="http://schemas.microsoft.com/office/powerpoint/2010/main" val="3375144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—7.</a:t>
            </a:r>
            <a:r>
              <a:rPr lang="zh-CN" altLang="en-US" sz="2398" b="1" dirty="0">
                <a:solidFill>
                  <a:schemeClr val="bg1"/>
                </a:solidFill>
                <a:latin typeface="微软雅黑" pitchFamily="34" charset="-122"/>
                <a:ea typeface="微软雅黑" pitchFamily="34" charset="-122"/>
                <a:sym typeface="+mn-ea"/>
              </a:rPr>
              <a:t>招商引资专业化合作平台  可视化</a:t>
            </a:r>
          </a:p>
        </p:txBody>
      </p:sp>
      <p:sp>
        <p:nvSpPr>
          <p:cNvPr id="2" name="矩形 1"/>
          <p:cNvSpPr/>
          <p:nvPr/>
        </p:nvSpPr>
        <p:spPr>
          <a:xfrm>
            <a:off x="8642187" y="1079820"/>
            <a:ext cx="2160267" cy="4862870"/>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大数据应用场景可视化演示：</a:t>
            </a:r>
            <a:endParaRPr lang="en-US" altLang="zh-CN" sz="1800" dirty="0">
              <a:latin typeface="微软雅黑" panose="020B0503020204020204" pitchFamily="34" charset="-122"/>
              <a:ea typeface="微软雅黑" panose="020B0503020204020204" pitchFamily="34" charset="-122"/>
            </a:endParaRPr>
          </a:p>
          <a:p>
            <a:endParaRPr lang="en-US" altLang="zh-CN" sz="1800" b="1" dirty="0">
              <a:solidFill>
                <a:srgbClr val="012FC6"/>
              </a:solidFill>
              <a:latin typeface="+mn-ea"/>
            </a:endParaRPr>
          </a:p>
          <a:p>
            <a:pPr lvl="0">
              <a:lnSpc>
                <a:spcPct val="150000"/>
              </a:lnSpc>
            </a:pPr>
            <a:r>
              <a:rPr lang="zh-CN" altLang="en-US" sz="1600" dirty="0">
                <a:latin typeface="微软雅黑" panose="020B0503020204020204" pitchFamily="34" charset="-122"/>
                <a:ea typeface="微软雅黑" panose="020B0503020204020204" pitchFamily="34" charset="-122"/>
              </a:rPr>
              <a:t>按地区、产品类别、项目类别、企业信用指标等维度，展示招商引资，企业合作相关指导数据。</a:t>
            </a:r>
            <a:endParaRPr lang="en-US" altLang="zh-CN" sz="1600" b="1" dirty="0">
              <a:solidFill>
                <a:srgbClr val="012FC6"/>
              </a:solidFill>
              <a:latin typeface="+mn-ea"/>
            </a:endParaRPr>
          </a:p>
          <a:p>
            <a:endParaRPr lang="en-US" altLang="zh-CN" sz="2400" b="1" dirty="0">
              <a:solidFill>
                <a:srgbClr val="012FC6"/>
              </a:solidFill>
              <a:latin typeface="+mn-ea"/>
            </a:endParaRPr>
          </a:p>
          <a:p>
            <a:endParaRPr lang="en-US" altLang="zh-CN" sz="2400" b="1" dirty="0">
              <a:solidFill>
                <a:srgbClr val="012FC6"/>
              </a:solidFill>
              <a:latin typeface="+mn-ea"/>
            </a:endParaRPr>
          </a:p>
          <a:p>
            <a:endParaRPr lang="en-US" altLang="zh-CN" sz="2400" b="1" dirty="0">
              <a:solidFill>
                <a:srgbClr val="012FC6"/>
              </a:solidFill>
              <a:latin typeface="+mn-ea"/>
            </a:endParaRPr>
          </a:p>
          <a:p>
            <a:endParaRPr lang="en-US" altLang="zh-CN" sz="2400" b="1" dirty="0">
              <a:solidFill>
                <a:srgbClr val="012FC6"/>
              </a:solidFill>
              <a:latin typeface="+mn-ea"/>
            </a:endParaRPr>
          </a:p>
          <a:p>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808" y="909771"/>
            <a:ext cx="8208912" cy="4870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灯片编号占位符 6"/>
          <p:cNvSpPr txBox="1">
            <a:spLocks/>
          </p:cNvSpPr>
          <p:nvPr/>
        </p:nvSpPr>
        <p:spPr>
          <a:xfrm>
            <a:off x="8601520"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20</a:t>
            </a:r>
            <a:endParaRPr lang="zh-CN" altLang="en-US" sz="1400" dirty="0"/>
          </a:p>
        </p:txBody>
      </p:sp>
    </p:spTree>
    <p:extLst>
      <p:ext uri="{BB962C8B-B14F-4D97-AF65-F5344CB8AC3E}">
        <p14:creationId xmlns:p14="http://schemas.microsoft.com/office/powerpoint/2010/main" val="3286414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21582"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—8.</a:t>
            </a:r>
            <a:r>
              <a:rPr lang="zh-CN" altLang="en-US" sz="2398" b="1" dirty="0">
                <a:solidFill>
                  <a:schemeClr val="bg1"/>
                </a:solidFill>
                <a:latin typeface="微软雅黑" pitchFamily="34" charset="-122"/>
                <a:ea typeface="微软雅黑" pitchFamily="34" charset="-122"/>
                <a:sym typeface="+mn-ea"/>
              </a:rPr>
              <a:t>产业基地发展规划大数据</a:t>
            </a:r>
          </a:p>
        </p:txBody>
      </p:sp>
      <p:graphicFrame>
        <p:nvGraphicFramePr>
          <p:cNvPr id="5" name="表格 4"/>
          <p:cNvGraphicFramePr>
            <a:graphicFrameLocks noGrp="1"/>
          </p:cNvGraphicFramePr>
          <p:nvPr>
            <p:extLst/>
          </p:nvPr>
        </p:nvGraphicFramePr>
        <p:xfrm>
          <a:off x="304856" y="812755"/>
          <a:ext cx="10906069" cy="5419440"/>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各地产业基地园区逐渐成为区域经济发展的引擎，带动着区域整体实力提升。但是不容忽视的是区域集聚效应差、土地利用效率偏低、企业同质化竞争严重、忽视构建产业环境、配套不平衡、产业带动作用不明显等诸多问题。</a:t>
                      </a:r>
                      <a:endParaRPr lang="zh-CN" altLang="zh-CN"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构划基地全局发展蓝图，优化园区基地产业空间布局，基地产业环境影响评价，生态安全格局分析</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促进基地产业健康发展，加强行政部门对园区基地的指导和引导</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挖掘园区发展潜力，促进园区新经济增长点培养、优化产业链路径</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提升区域产业综合竞争力，科学开展招商引资、切实提升园区核心竞争力</a:t>
                      </a: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经信委数据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财政部数据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审计署数据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国土局数据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公安数据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工商数据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舆情数据</a:t>
                      </a:r>
                    </a:p>
                  </a:txBody>
                  <a:tcPr marL="91386" marR="91386" marT="45694" marB="45694" anchor="ctr"/>
                </a:tc>
                <a:extLst>
                  <a:ext uri="{0D108BD9-81ED-4DB2-BD59-A6C34878D82A}">
                    <a16:rowId xmlns:a16="http://schemas.microsoft.com/office/drawing/2014/main" val="1000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lvl="0" indent="0" algn="just" defTabSz="914400" rtl="0" eaLnBrk="1" fontAlgn="base" latinLnBrk="0" hangingPunct="1">
                        <a:lnSpc>
                          <a:spcPct val="150000"/>
                        </a:lnSpc>
                        <a:spcBef>
                          <a:spcPct val="0"/>
                        </a:spcBef>
                        <a:spcAft>
                          <a:spcPct val="0"/>
                        </a:spcAft>
                        <a:buFont typeface="+mj-lt"/>
                        <a:buNone/>
                        <a:defRPr/>
                      </a:pPr>
                      <a:r>
                        <a:rPr lang="zh-CN" altLang="en-US" sz="1200" kern="1200" dirty="0">
                          <a:solidFill>
                            <a:srgbClr val="000000"/>
                          </a:solidFill>
                          <a:latin typeface="微软雅黑" pitchFamily="34" charset="-122"/>
                          <a:ea typeface="微软雅黑" pitchFamily="34" charset="-122"/>
                          <a:cs typeface="+mn-cs"/>
                        </a:rPr>
                        <a:t>通过分析产业基地园区数据，对园区产业做综合评价，再结合工商企业数据和九次方数据终端的企业数据、舆情数据等各类数据，建立园区发展指数模型，对产业基地做生态敏感性评价和建设适宜性评价，评估园区发展潜力，为园区规划、招商引资、产业结构优化升级提供数据支持。通过监测日常产业基地各类发展指标，为完善产业基地发展规划做优化支持。特殊产业基地发展还可以引入更多的产学研机构和相应的研究合作。</a:t>
                      </a:r>
                    </a:p>
                  </a:txBody>
                  <a:tcPr marL="91386" marR="91386" marT="45694" marB="45694" anchor="ctr"/>
                </a:tc>
                <a:extLst>
                  <a:ext uri="{0D108BD9-81ED-4DB2-BD59-A6C34878D82A}">
                    <a16:rowId xmlns:a16="http://schemas.microsoft.com/office/drawing/2014/main" val="10003"/>
                  </a:ext>
                </a:extLst>
              </a:tr>
            </a:tbl>
          </a:graphicData>
        </a:graphic>
      </p:graphicFrame>
      <p:sp>
        <p:nvSpPr>
          <p:cNvPr id="6" name="灯片编号占位符 6"/>
          <p:cNvSpPr txBox="1">
            <a:spLocks/>
          </p:cNvSpPr>
          <p:nvPr/>
        </p:nvSpPr>
        <p:spPr>
          <a:xfrm>
            <a:off x="8259763"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21</a:t>
            </a:r>
            <a:endParaRPr lang="zh-CN" altLang="en-US" sz="1400" dirty="0"/>
          </a:p>
        </p:txBody>
      </p:sp>
    </p:spTree>
    <p:extLst>
      <p:ext uri="{BB962C8B-B14F-4D97-AF65-F5344CB8AC3E}">
        <p14:creationId xmlns:p14="http://schemas.microsoft.com/office/powerpoint/2010/main" val="329236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119573"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—8.</a:t>
            </a:r>
            <a:r>
              <a:rPr lang="zh-CN" altLang="en-US" sz="2398" b="1" dirty="0">
                <a:solidFill>
                  <a:schemeClr val="bg1"/>
                </a:solidFill>
                <a:latin typeface="微软雅黑" pitchFamily="34" charset="-122"/>
                <a:ea typeface="微软雅黑" pitchFamily="34" charset="-122"/>
                <a:sym typeface="+mn-ea"/>
              </a:rPr>
              <a:t>产业基地发展规划大数据  可视化</a:t>
            </a:r>
          </a:p>
        </p:txBody>
      </p:sp>
      <p:pic>
        <p:nvPicPr>
          <p:cNvPr id="5" name="图片 4"/>
          <p:cNvPicPr>
            <a:picLocks noChangeAspect="1"/>
          </p:cNvPicPr>
          <p:nvPr/>
        </p:nvPicPr>
        <p:blipFill>
          <a:blip r:embed="rId2"/>
          <a:stretch>
            <a:fillRect/>
          </a:stretch>
        </p:blipFill>
        <p:spPr>
          <a:xfrm>
            <a:off x="553405" y="1079820"/>
            <a:ext cx="8088782" cy="4748898"/>
          </a:xfrm>
          <a:prstGeom prst="rect">
            <a:avLst/>
          </a:prstGeom>
        </p:spPr>
      </p:pic>
      <p:sp>
        <p:nvSpPr>
          <p:cNvPr id="6" name="矩形 5"/>
          <p:cNvSpPr/>
          <p:nvPr/>
        </p:nvSpPr>
        <p:spPr>
          <a:xfrm>
            <a:off x="8642187" y="1104065"/>
            <a:ext cx="2160267" cy="3462486"/>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8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产业基地园区安全格局分析，生态敏感性评价、建设适宜性评价</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产业基地园区布局规划</a:t>
            </a:r>
          </a:p>
        </p:txBody>
      </p:sp>
      <p:sp>
        <p:nvSpPr>
          <p:cNvPr id="7" name="灯片编号占位符 6"/>
          <p:cNvSpPr txBox="1">
            <a:spLocks/>
          </p:cNvSpPr>
          <p:nvPr/>
        </p:nvSpPr>
        <p:spPr>
          <a:xfrm>
            <a:off x="8514671" y="6033022"/>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22</a:t>
            </a:r>
            <a:endParaRPr lang="zh-CN" altLang="en-US" sz="1400" dirty="0"/>
          </a:p>
        </p:txBody>
      </p:sp>
    </p:spTree>
    <p:extLst>
      <p:ext uri="{BB962C8B-B14F-4D97-AF65-F5344CB8AC3E}">
        <p14:creationId xmlns:p14="http://schemas.microsoft.com/office/powerpoint/2010/main" val="2809364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21582"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—9.</a:t>
            </a:r>
            <a:r>
              <a:rPr lang="zh-CN" altLang="en-US" sz="2398" b="1" dirty="0">
                <a:solidFill>
                  <a:schemeClr val="bg1"/>
                </a:solidFill>
                <a:latin typeface="微软雅黑" pitchFamily="34" charset="-122"/>
                <a:ea typeface="微软雅黑" pitchFamily="34" charset="-122"/>
                <a:sym typeface="+mn-ea"/>
              </a:rPr>
              <a:t>产业结构升级</a:t>
            </a:r>
          </a:p>
        </p:txBody>
      </p:sp>
      <p:graphicFrame>
        <p:nvGraphicFramePr>
          <p:cNvPr id="5" name="表格 4"/>
          <p:cNvGraphicFramePr>
            <a:graphicFrameLocks noGrp="1"/>
          </p:cNvGraphicFramePr>
          <p:nvPr>
            <p:extLst>
              <p:ext uri="{D42A27DB-BD31-4B8C-83A1-F6EECF244321}">
                <p14:modId xmlns:p14="http://schemas.microsoft.com/office/powerpoint/2010/main" val="4261204777"/>
              </p:ext>
            </p:extLst>
          </p:nvPr>
        </p:nvGraphicFramePr>
        <p:xfrm>
          <a:off x="304856" y="1079820"/>
          <a:ext cx="10906069" cy="5065689"/>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各地在产业结构调整与升级过程中，因为缺少科学的数据支持判断，从而影响领导了解各产业的发展状况、饱和度、升级空间等因素，以及全方位的产业结构状态，从而影响产业战略调整及优化升级，制定合理的产业结构优化战略的决策支持。</a:t>
                      </a: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了解产业结构平衡度</a:t>
                      </a:r>
                      <a:r>
                        <a:rPr lang="en-US" altLang="zh-CN" sz="1200" b="0" kern="1200" baseline="0" dirty="0">
                          <a:solidFill>
                            <a:schemeClr val="dk1"/>
                          </a:solidFill>
                          <a:latin typeface="微软雅黑" pitchFamily="34" charset="-122"/>
                          <a:ea typeface="微软雅黑" pitchFamily="34" charset="-122"/>
                          <a:cs typeface="+mn-cs"/>
                        </a:rPr>
                        <a:t>/</a:t>
                      </a:r>
                      <a:r>
                        <a:rPr lang="zh-CN" altLang="en-US" sz="1200" b="0" kern="1200" baseline="0" dirty="0">
                          <a:solidFill>
                            <a:schemeClr val="dk1"/>
                          </a:solidFill>
                          <a:latin typeface="微软雅黑" pitchFamily="34" charset="-122"/>
                          <a:ea typeface="微软雅黑" pitchFamily="34" charset="-122"/>
                          <a:cs typeface="+mn-cs"/>
                        </a:rPr>
                        <a:t>失衡度</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优势产业发展规划</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产业布局优化</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产业结构调整方向</a:t>
                      </a: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经信委数据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各产业数据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企业分布数据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人口数据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政策相关数据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网络舆情</a:t>
                      </a:r>
                    </a:p>
                  </a:txBody>
                  <a:tcPr marL="91386" marR="91386" marT="45694" marB="45694" anchor="ctr"/>
                </a:tc>
                <a:extLst>
                  <a:ext uri="{0D108BD9-81ED-4DB2-BD59-A6C34878D82A}">
                    <a16:rowId xmlns:a16="http://schemas.microsoft.com/office/drawing/2014/main" val="1000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just" defTabSz="914400" rtl="0" eaLnBrk="1" fontAlgn="base" latinLnBrk="0" hangingPunct="1">
                        <a:lnSpc>
                          <a:spcPct val="150000"/>
                        </a:lnSpc>
                        <a:spcBef>
                          <a:spcPct val="0"/>
                        </a:spcBef>
                        <a:spcAft>
                          <a:spcPct val="0"/>
                        </a:spcAft>
                        <a:buClrTx/>
                        <a:buSzTx/>
                        <a:buFont typeface="+mj-lt"/>
                        <a:buNone/>
                        <a:tabLst/>
                        <a:defRPr/>
                      </a:pPr>
                      <a:r>
                        <a:rPr lang="zh-CN" altLang="en-US" sz="1200" kern="1200" dirty="0">
                          <a:solidFill>
                            <a:srgbClr val="000000"/>
                          </a:solidFill>
                          <a:latin typeface="微软雅黑" pitchFamily="34" charset="-122"/>
                          <a:ea typeface="微软雅黑" pitchFamily="34" charset="-122"/>
                          <a:cs typeface="+mn-cs"/>
                        </a:rPr>
                        <a:t>通过分析各产业数据、企业分布数据、人口数据，对当地产业结构平衡度做分析，在产业布局分析时，可以选择具体的地区维度、时间维度，分析该维度下的产业结构状况，然后再结合经信委数据、政策相关数据、网络舆情数据等，通过对通过对不同区域产业结构相似度分析进行产业结构调整方向的推荐，进一步促进产业结构的优化升级。</a:t>
                      </a:r>
                    </a:p>
                  </a:txBody>
                  <a:tcPr marL="91386" marR="91386" marT="45694" marB="45694" anchor="ctr"/>
                </a:tc>
                <a:extLst>
                  <a:ext uri="{0D108BD9-81ED-4DB2-BD59-A6C34878D82A}">
                    <a16:rowId xmlns:a16="http://schemas.microsoft.com/office/drawing/2014/main" val="10003"/>
                  </a:ext>
                </a:extLst>
              </a:tr>
            </a:tbl>
          </a:graphicData>
        </a:graphic>
      </p:graphicFrame>
      <p:sp>
        <p:nvSpPr>
          <p:cNvPr id="6" name="灯片编号占位符 6"/>
          <p:cNvSpPr txBox="1">
            <a:spLocks/>
          </p:cNvSpPr>
          <p:nvPr/>
        </p:nvSpPr>
        <p:spPr>
          <a:xfrm>
            <a:off x="8514671"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23</a:t>
            </a:r>
            <a:endParaRPr lang="zh-CN" altLang="en-US" sz="1400" dirty="0"/>
          </a:p>
        </p:txBody>
      </p:sp>
    </p:spTree>
    <p:extLst>
      <p:ext uri="{BB962C8B-B14F-4D97-AF65-F5344CB8AC3E}">
        <p14:creationId xmlns:p14="http://schemas.microsoft.com/office/powerpoint/2010/main" val="750369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txBox="1"/>
          <p:nvPr/>
        </p:nvSpPr>
        <p:spPr>
          <a:xfrm>
            <a:off x="10839265" y="5983754"/>
            <a:ext cx="679374" cy="434881"/>
          </a:xfrm>
          <a:prstGeom prst="rect">
            <a:avLst/>
          </a:prstGeom>
        </p:spPr>
        <p:txBody>
          <a:bodyPr lIns="115157" tIns="57579" rIns="115157" bIns="57579" anchor="ctr"/>
          <a:lstStyle>
            <a:defPPr>
              <a:defRPr lang="zh-CN"/>
            </a:defPPr>
            <a:lvl1pPr marL="0" algn="l" defTabSz="725170" rtl="0" eaLnBrk="1" latinLnBrk="0" hangingPunct="1">
              <a:defRPr sz="1400" kern="1200">
                <a:solidFill>
                  <a:schemeClr val="tx1"/>
                </a:solidFill>
                <a:latin typeface="+mn-lt"/>
                <a:ea typeface="+mn-ea"/>
                <a:cs typeface="+mn-cs"/>
              </a:defRPr>
            </a:lvl1pPr>
            <a:lvl2pPr marL="362585" algn="l" defTabSz="725170" rtl="0" eaLnBrk="1" latinLnBrk="0" hangingPunct="1">
              <a:defRPr sz="1400" kern="1200">
                <a:solidFill>
                  <a:schemeClr val="tx1"/>
                </a:solidFill>
                <a:latin typeface="+mn-lt"/>
                <a:ea typeface="+mn-ea"/>
                <a:cs typeface="+mn-cs"/>
              </a:defRPr>
            </a:lvl2pPr>
            <a:lvl3pPr marL="725805" algn="l" defTabSz="725170" rtl="0" eaLnBrk="1" latinLnBrk="0" hangingPunct="1">
              <a:defRPr sz="1400" kern="1200">
                <a:solidFill>
                  <a:schemeClr val="tx1"/>
                </a:solidFill>
                <a:latin typeface="+mn-lt"/>
                <a:ea typeface="+mn-ea"/>
                <a:cs typeface="+mn-cs"/>
              </a:defRPr>
            </a:lvl3pPr>
            <a:lvl4pPr marL="1088390" algn="l" defTabSz="725170" rtl="0" eaLnBrk="1" latinLnBrk="0" hangingPunct="1">
              <a:defRPr sz="1400" kern="1200">
                <a:solidFill>
                  <a:schemeClr val="tx1"/>
                </a:solidFill>
                <a:latin typeface="+mn-lt"/>
                <a:ea typeface="+mn-ea"/>
                <a:cs typeface="+mn-cs"/>
              </a:defRPr>
            </a:lvl4pPr>
            <a:lvl5pPr marL="1451610" algn="l" defTabSz="725170" rtl="0" eaLnBrk="1" latinLnBrk="0" hangingPunct="1">
              <a:defRPr sz="1400" kern="1200">
                <a:solidFill>
                  <a:schemeClr val="tx1"/>
                </a:solidFill>
                <a:latin typeface="+mn-lt"/>
                <a:ea typeface="+mn-ea"/>
                <a:cs typeface="+mn-cs"/>
              </a:defRPr>
            </a:lvl5pPr>
            <a:lvl6pPr marL="1814195" algn="l" defTabSz="725170" rtl="0" eaLnBrk="1" latinLnBrk="0" hangingPunct="1">
              <a:defRPr sz="1400" kern="1200">
                <a:solidFill>
                  <a:schemeClr val="tx1"/>
                </a:solidFill>
                <a:latin typeface="+mn-lt"/>
                <a:ea typeface="+mn-ea"/>
                <a:cs typeface="+mn-cs"/>
              </a:defRPr>
            </a:lvl6pPr>
            <a:lvl7pPr marL="2176780" algn="l" defTabSz="725170" rtl="0" eaLnBrk="1" latinLnBrk="0" hangingPunct="1">
              <a:defRPr sz="1400" kern="1200">
                <a:solidFill>
                  <a:schemeClr val="tx1"/>
                </a:solidFill>
                <a:latin typeface="+mn-lt"/>
                <a:ea typeface="+mn-ea"/>
                <a:cs typeface="+mn-cs"/>
              </a:defRPr>
            </a:lvl7pPr>
            <a:lvl8pPr marL="2540000" algn="l" defTabSz="725170" rtl="0" eaLnBrk="1" latinLnBrk="0" hangingPunct="1">
              <a:defRPr sz="1400" kern="1200">
                <a:solidFill>
                  <a:schemeClr val="tx1"/>
                </a:solidFill>
                <a:latin typeface="+mn-lt"/>
                <a:ea typeface="+mn-ea"/>
                <a:cs typeface="+mn-cs"/>
              </a:defRPr>
            </a:lvl8pPr>
            <a:lvl9pPr marL="2902585" algn="l" defTabSz="725170" rtl="0" eaLnBrk="1" latinLnBrk="0" hangingPunct="1">
              <a:defRPr sz="1400" kern="1200">
                <a:solidFill>
                  <a:schemeClr val="tx1"/>
                </a:solidFill>
                <a:latin typeface="+mn-lt"/>
                <a:ea typeface="+mn-ea"/>
                <a:cs typeface="+mn-cs"/>
              </a:defRPr>
            </a:lvl9pPr>
          </a:lstStyle>
          <a:p>
            <a:pPr algn="ctr">
              <a:defRPr/>
            </a:pPr>
            <a:fld id="{8C042969-60DD-4F8F-9874-321BDB7CBC6C}" type="slidenum">
              <a:rPr lang="zh-CN" altLang="en-US" sz="2500">
                <a:solidFill>
                  <a:schemeClr val="bg1"/>
                </a:solidFill>
              </a:rPr>
              <a:t>3</a:t>
            </a:fld>
            <a:endParaRPr lang="zh-CN" altLang="en-US" sz="2500" dirty="0">
              <a:solidFill>
                <a:schemeClr val="bg1"/>
              </a:solidFill>
            </a:endParaRPr>
          </a:p>
        </p:txBody>
      </p:sp>
      <p:sp>
        <p:nvSpPr>
          <p:cNvPr id="6" name="矩形 5"/>
          <p:cNvSpPr/>
          <p:nvPr/>
        </p:nvSpPr>
        <p:spPr>
          <a:xfrm>
            <a:off x="4321653" y="61783"/>
            <a:ext cx="2644934" cy="584346"/>
          </a:xfrm>
          <a:prstGeom prst="rect">
            <a:avLst/>
          </a:prstGeom>
          <a:noFill/>
        </p:spPr>
        <p:txBody>
          <a:bodyPr wrap="none" rtlCol="0">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九次方大数据</a:t>
            </a:r>
            <a:endParaRPr lang="zh-CN" altLang="zh-CN" sz="3200"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69826" y="1513164"/>
            <a:ext cx="9384012" cy="4080611"/>
            <a:chOff x="647700" y="1629693"/>
            <a:chExt cx="7452692" cy="4319587"/>
          </a:xfrm>
        </p:grpSpPr>
        <p:sp>
          <p:nvSpPr>
            <p:cNvPr id="8" name="矩形 7"/>
            <p:cNvSpPr/>
            <p:nvPr/>
          </p:nvSpPr>
          <p:spPr>
            <a:xfrm>
              <a:off x="647701" y="1629693"/>
              <a:ext cx="7452691"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sz="2200"/>
            </a:p>
          </p:txBody>
        </p:sp>
        <p:sp>
          <p:nvSpPr>
            <p:cNvPr id="9" name="矩形 8"/>
            <p:cNvSpPr/>
            <p:nvPr/>
          </p:nvSpPr>
          <p:spPr>
            <a:xfrm>
              <a:off x="647700" y="1629693"/>
              <a:ext cx="1655762" cy="1150937"/>
            </a:xfrm>
            <a:prstGeom prst="rect">
              <a:avLst/>
            </a:prstGeom>
            <a:solidFill>
              <a:srgbClr val="FBA82F"/>
            </a:solidFill>
            <a:ln>
              <a:noFill/>
            </a:ln>
          </p:spPr>
          <p:style>
            <a:lnRef idx="2">
              <a:schemeClr val="accent6"/>
            </a:lnRef>
            <a:fillRef idx="1">
              <a:schemeClr val="lt1"/>
            </a:fillRef>
            <a:effectRef idx="0">
              <a:schemeClr val="accent6"/>
            </a:effectRef>
            <a:fontRef idx="minor">
              <a:schemeClr val="dk1"/>
            </a:fontRef>
          </p:style>
          <p:txBody>
            <a:bodyPr anchor="ct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理念</a:t>
              </a:r>
            </a:p>
          </p:txBody>
        </p:sp>
        <p:sp>
          <p:nvSpPr>
            <p:cNvPr id="10" name="右箭头 9"/>
            <p:cNvSpPr/>
            <p:nvPr/>
          </p:nvSpPr>
          <p:spPr>
            <a:xfrm>
              <a:off x="2123405" y="1988468"/>
              <a:ext cx="360363" cy="433387"/>
            </a:xfrm>
            <a:prstGeom prst="rightArrow">
              <a:avLst/>
            </a:prstGeom>
            <a:solidFill>
              <a:srgbClr val="FBA82F"/>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sz="2200">
                <a:solidFill>
                  <a:srgbClr val="FF842B"/>
                </a:solidFill>
              </a:endParaRPr>
            </a:p>
          </p:txBody>
        </p:sp>
        <p:sp>
          <p:nvSpPr>
            <p:cNvPr id="11" name="矩形 10"/>
            <p:cNvSpPr/>
            <p:nvPr/>
          </p:nvSpPr>
          <p:spPr>
            <a:xfrm>
              <a:off x="647701" y="3214018"/>
              <a:ext cx="7452691"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sz="2200"/>
            </a:p>
          </p:txBody>
        </p:sp>
        <p:sp>
          <p:nvSpPr>
            <p:cNvPr id="12" name="矩形 11"/>
            <p:cNvSpPr/>
            <p:nvPr/>
          </p:nvSpPr>
          <p:spPr>
            <a:xfrm>
              <a:off x="647700" y="3214018"/>
              <a:ext cx="1655762" cy="1150937"/>
            </a:xfrm>
            <a:prstGeom prst="rect">
              <a:avLst/>
            </a:prstGeom>
            <a:solidFill>
              <a:srgbClr val="F64D0A"/>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战略</a:t>
              </a:r>
            </a:p>
          </p:txBody>
        </p:sp>
        <p:sp>
          <p:nvSpPr>
            <p:cNvPr id="13" name="右箭头 12"/>
            <p:cNvSpPr/>
            <p:nvPr/>
          </p:nvSpPr>
          <p:spPr>
            <a:xfrm>
              <a:off x="2123405" y="3572793"/>
              <a:ext cx="360363" cy="433387"/>
            </a:xfrm>
            <a:prstGeom prst="rightArrow">
              <a:avLst/>
            </a:prstGeom>
            <a:solidFill>
              <a:srgbClr val="F64D0A"/>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sz="2200"/>
            </a:p>
          </p:txBody>
        </p:sp>
        <p:sp>
          <p:nvSpPr>
            <p:cNvPr id="14" name="矩形 13"/>
            <p:cNvSpPr/>
            <p:nvPr/>
          </p:nvSpPr>
          <p:spPr>
            <a:xfrm>
              <a:off x="647701" y="4796755"/>
              <a:ext cx="7452691" cy="1152525"/>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sz="2200"/>
            </a:p>
          </p:txBody>
        </p:sp>
        <p:sp>
          <p:nvSpPr>
            <p:cNvPr id="15" name="矩形 14"/>
            <p:cNvSpPr/>
            <p:nvPr/>
          </p:nvSpPr>
          <p:spPr>
            <a:xfrm>
              <a:off x="647700" y="4796755"/>
              <a:ext cx="1655762" cy="1152525"/>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愿景</a:t>
              </a:r>
            </a:p>
          </p:txBody>
        </p:sp>
        <p:sp>
          <p:nvSpPr>
            <p:cNvPr id="16" name="右箭头 15"/>
            <p:cNvSpPr/>
            <p:nvPr/>
          </p:nvSpPr>
          <p:spPr>
            <a:xfrm>
              <a:off x="2123405" y="5157118"/>
              <a:ext cx="360363" cy="431800"/>
            </a:xfrm>
            <a:prstGeom prst="rightArrow">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sz="2200"/>
            </a:p>
          </p:txBody>
        </p:sp>
        <p:sp>
          <p:nvSpPr>
            <p:cNvPr id="17" name="标题 1"/>
            <p:cNvSpPr txBox="1"/>
            <p:nvPr/>
          </p:nvSpPr>
          <p:spPr bwMode="auto">
            <a:xfrm>
              <a:off x="2699792" y="3572793"/>
              <a:ext cx="5400600" cy="431800"/>
            </a:xfrm>
            <a:prstGeom prst="rect">
              <a:avLst/>
            </a:prstGeom>
            <a:noFill/>
            <a:ln w="9525">
              <a:noFill/>
              <a:miter lim="800000"/>
            </a:ln>
          </p:spPr>
          <p:txBody>
            <a:bodyPr anchor="ctr"/>
            <a:lstStyle/>
            <a:p>
              <a:pPr eaLnBrk="0" hangingPunct="0"/>
              <a:r>
                <a:rPr lang="zh-CN" altLang="en-US" sz="2400" dirty="0">
                  <a:latin typeface="微软雅黑" panose="020B0503020204020204" pitchFamily="34" charset="-122"/>
                  <a:ea typeface="微软雅黑" panose="020B0503020204020204" pitchFamily="34" charset="-122"/>
                </a:rPr>
                <a:t>数据星河</a:t>
              </a:r>
            </a:p>
          </p:txBody>
        </p:sp>
        <p:sp>
          <p:nvSpPr>
            <p:cNvPr id="18" name="标题 1"/>
            <p:cNvSpPr txBox="1"/>
            <p:nvPr/>
          </p:nvSpPr>
          <p:spPr bwMode="auto">
            <a:xfrm>
              <a:off x="2699792" y="5014243"/>
              <a:ext cx="3888432" cy="620712"/>
            </a:xfrm>
            <a:prstGeom prst="rect">
              <a:avLst/>
            </a:prstGeom>
            <a:noFill/>
            <a:ln w="9525">
              <a:noFill/>
              <a:miter lim="800000"/>
            </a:ln>
          </p:spPr>
          <p:txBody>
            <a:bodyPr anchor="ctr"/>
            <a:lstStyle/>
            <a:p>
              <a:pPr eaLnBrk="0" hangingPunct="0"/>
              <a:r>
                <a:rPr lang="zh-CN" altLang="en-US" sz="2400" dirty="0">
                  <a:latin typeface="微软雅黑" panose="020B0503020204020204" pitchFamily="34" charset="-122"/>
                  <a:ea typeface="微软雅黑" panose="020B0503020204020204" pitchFamily="34" charset="-122"/>
                </a:rPr>
                <a:t>数据之王</a:t>
              </a:r>
            </a:p>
          </p:txBody>
        </p:sp>
        <p:sp>
          <p:nvSpPr>
            <p:cNvPr id="19" name="标题 1"/>
            <p:cNvSpPr txBox="1"/>
            <p:nvPr/>
          </p:nvSpPr>
          <p:spPr bwMode="auto">
            <a:xfrm>
              <a:off x="2699792" y="1988468"/>
              <a:ext cx="5294521" cy="431800"/>
            </a:xfrm>
            <a:prstGeom prst="rect">
              <a:avLst/>
            </a:prstGeom>
            <a:noFill/>
            <a:ln w="9525">
              <a:noFill/>
              <a:miter lim="800000"/>
            </a:ln>
          </p:spPr>
          <p:txBody>
            <a:bodyPr anchor="ctr"/>
            <a:lstStyle/>
            <a:p>
              <a:pPr eaLnBrk="0" hangingPunct="0"/>
              <a:r>
                <a:rPr lang="zh-CN" altLang="en-US" sz="2400" dirty="0">
                  <a:latin typeface="微软雅黑" panose="020B0503020204020204" pitchFamily="34" charset="-122"/>
                  <a:ea typeface="微软雅黑" panose="020B0503020204020204" pitchFamily="34" charset="-122"/>
                </a:rPr>
                <a:t>贡献中国数据智慧  释放全球数据价值</a:t>
              </a:r>
            </a:p>
          </p:txBody>
        </p:sp>
      </p:grpSp>
      <p:cxnSp>
        <p:nvCxnSpPr>
          <p:cNvPr id="20" name="直接连接符 19"/>
          <p:cNvCxnSpPr/>
          <p:nvPr/>
        </p:nvCxnSpPr>
        <p:spPr>
          <a:xfrm>
            <a:off x="597021" y="793613"/>
            <a:ext cx="1043349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灯片编号占位符 3"/>
          <p:cNvSpPr txBox="1"/>
          <p:nvPr/>
        </p:nvSpPr>
        <p:spPr>
          <a:xfrm>
            <a:off x="8258404" y="6006164"/>
            <a:ext cx="2688780" cy="345010"/>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defRPr/>
            </a:pPr>
            <a:r>
              <a:rPr lang="en-US" altLang="zh-CN" sz="1400" dirty="0">
                <a:solidFill>
                  <a:prstClr val="black">
                    <a:tint val="75000"/>
                  </a:prstClr>
                </a:solidFill>
              </a:rPr>
              <a:t>3</a:t>
            </a:r>
            <a:endParaRPr lang="zh-CN" altLang="en-US" sz="1400" dirty="0">
              <a:solidFill>
                <a:prstClr val="black">
                  <a:tint val="75000"/>
                </a:prstClr>
              </a:solidFill>
            </a:endParaRPr>
          </a:p>
        </p:txBody>
      </p:sp>
    </p:spTree>
    <p:extLst>
      <p:ext uri="{BB962C8B-B14F-4D97-AF65-F5344CB8AC3E}">
        <p14:creationId xmlns:p14="http://schemas.microsoft.com/office/powerpoint/2010/main" val="1014639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—9.</a:t>
            </a:r>
            <a:r>
              <a:rPr lang="zh-CN" altLang="en-US" sz="2398" b="1" dirty="0">
                <a:solidFill>
                  <a:schemeClr val="bg1"/>
                </a:solidFill>
                <a:latin typeface="微软雅黑" pitchFamily="34" charset="-122"/>
                <a:ea typeface="微软雅黑" pitchFamily="34" charset="-122"/>
                <a:sym typeface="+mn-ea"/>
              </a:rPr>
              <a:t>产业结构升级  可视化</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55" y="1079819"/>
            <a:ext cx="8337332" cy="4687433"/>
          </a:xfrm>
          <a:prstGeom prst="rect">
            <a:avLst/>
          </a:prstGeom>
        </p:spPr>
      </p:pic>
      <p:sp>
        <p:nvSpPr>
          <p:cNvPr id="6" name="矩形 5"/>
          <p:cNvSpPr/>
          <p:nvPr/>
        </p:nvSpPr>
        <p:spPr>
          <a:xfrm>
            <a:off x="8642187" y="1104065"/>
            <a:ext cx="2449114" cy="3834511"/>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选择具体的地区维度、时间维度，显示该维度下的产业结构状况。</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通过对不同区域产业结构相似度分析进行产业结构调整方向的推荐，进一步促进产业结构的优化升级。</a:t>
            </a:r>
          </a:p>
        </p:txBody>
      </p:sp>
      <p:sp>
        <p:nvSpPr>
          <p:cNvPr id="7" name="灯片编号占位符 6"/>
          <p:cNvSpPr txBox="1">
            <a:spLocks/>
          </p:cNvSpPr>
          <p:nvPr/>
        </p:nvSpPr>
        <p:spPr>
          <a:xfrm>
            <a:off x="8586141"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24</a:t>
            </a:r>
            <a:endParaRPr lang="zh-CN" altLang="en-US" sz="1400" dirty="0"/>
          </a:p>
        </p:txBody>
      </p:sp>
    </p:spTree>
    <p:extLst>
      <p:ext uri="{BB962C8B-B14F-4D97-AF65-F5344CB8AC3E}">
        <p14:creationId xmlns:p14="http://schemas.microsoft.com/office/powerpoint/2010/main" val="4133325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3530550207"/>
              </p:ext>
            </p:extLst>
          </p:nvPr>
        </p:nvGraphicFramePr>
        <p:xfrm>
          <a:off x="306443" y="813462"/>
          <a:ext cx="10902898" cy="5104324"/>
        </p:xfrm>
        <a:graphic>
          <a:graphicData uri="http://schemas.openxmlformats.org/drawingml/2006/table">
            <a:tbl>
              <a:tblPr firstRow="1" bandRow="1">
                <a:tableStyleId>{5940675A-B579-460E-94D1-54222C63F5DA}</a:tableStyleId>
              </a:tblPr>
              <a:tblGrid>
                <a:gridCol w="1477020">
                  <a:extLst>
                    <a:ext uri="{9D8B030D-6E8A-4147-A177-3AD203B41FA5}">
                      <a16:colId xmlns:a16="http://schemas.microsoft.com/office/drawing/2014/main" val="20000"/>
                    </a:ext>
                  </a:extLst>
                </a:gridCol>
                <a:gridCol w="9425878">
                  <a:extLst>
                    <a:ext uri="{9D8B030D-6E8A-4147-A177-3AD203B41FA5}">
                      <a16:colId xmlns:a16="http://schemas.microsoft.com/office/drawing/2014/main" val="20001"/>
                    </a:ext>
                  </a:extLst>
                </a:gridCol>
              </a:tblGrid>
              <a:tr h="1231632">
                <a:tc>
                  <a:txBody>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目前存在问题</a:t>
                      </a:r>
                    </a:p>
                  </a:txBody>
                  <a:tcPr marL="91359" marR="91359" marT="45681" marB="45681"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两化融合应用深度、影响范围还有待进一步提高。两化融合存在的主要问题包括：“硬技术”与“软环境”发展不均衡；行业</a:t>
                      </a:r>
                      <a:r>
                        <a:rPr lang="en-US" altLang="zh-CN" sz="1200" b="0" kern="1200" baseline="0" dirty="0">
                          <a:solidFill>
                            <a:schemeClr val="dk1"/>
                          </a:solidFill>
                          <a:latin typeface="微软雅黑" pitchFamily="34" charset="-122"/>
                          <a:ea typeface="微软雅黑" pitchFamily="34" charset="-122"/>
                          <a:cs typeface="+mn-cs"/>
                        </a:rPr>
                        <a:t>/</a:t>
                      </a:r>
                      <a:r>
                        <a:rPr lang="zh-CN" altLang="en-US" sz="1200" b="0" kern="1200" baseline="0" dirty="0">
                          <a:solidFill>
                            <a:schemeClr val="dk1"/>
                          </a:solidFill>
                          <a:latin typeface="微软雅黑" pitchFamily="34" charset="-122"/>
                          <a:ea typeface="微软雅黑" pitchFamily="34" charset="-122"/>
                          <a:cs typeface="+mn-cs"/>
                        </a:rPr>
                        <a:t>企业两化融合发展不均衡；两化融合发展深度不够，缺少带动性强的项目；各级政府部门间协调不够，缺少合力等。</a:t>
                      </a:r>
                      <a:endParaRPr lang="zh-CN" altLang="zh-CN" sz="1200" b="0" kern="1200" baseline="0" dirty="0">
                        <a:solidFill>
                          <a:schemeClr val="dk1"/>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0"/>
                  </a:ext>
                </a:extLst>
              </a:tr>
              <a:tr h="1029812">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实现主要功能</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实时掌控区域内工业化、信息化建设进程，对两化融合进度实时掌控</a:t>
                      </a:r>
                      <a:endParaRPr lang="zh-CN"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按地区查询企业 技术 产品融合情况，制定阶段性融合目标</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预警两化融合过程中存在问题，推进两化进程</a:t>
                      </a:r>
                      <a:endParaRPr lang="zh-CN" altLang="zh-CN" sz="13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1"/>
                  </a:ext>
                </a:extLst>
              </a:tr>
              <a:tr h="1347682">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税务局数据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行业信息化数据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zh-CN" sz="1300" b="0" kern="1200" dirty="0">
                          <a:solidFill>
                            <a:schemeClr val="dk1"/>
                          </a:solidFill>
                          <a:latin typeface="微软雅黑" panose="020B0503020204020204" pitchFamily="34" charset="-122"/>
                          <a:ea typeface="微软雅黑" panose="020B0503020204020204" pitchFamily="34" charset="-122"/>
                          <a:cs typeface="+mn-cs"/>
                        </a:rPr>
                        <a:t>企业数据</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舆情数据</a:t>
                      </a:r>
                      <a:endParaRPr lang="zh-CN" altLang="zh-CN" sz="13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2"/>
                  </a:ext>
                </a:extLst>
              </a:tr>
              <a:tr h="1495198">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应用场景示例</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1" fontAlgn="base" latinLnBrk="0" hangingPunct="1">
                        <a:lnSpc>
                          <a:spcPct val="150000"/>
                        </a:lnSpc>
                        <a:spcBef>
                          <a:spcPct val="0"/>
                        </a:spcBef>
                        <a:spcAft>
                          <a:spcPct val="0"/>
                        </a:spcAft>
                        <a:buClrTx/>
                        <a:buSzTx/>
                        <a:buFont typeface="+mj-lt"/>
                        <a:buNone/>
                        <a:tabLst/>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整合行业数据、企业数据、第三方数据、舆情数据等数据，从技术、产品、业务、产业可视化分析企业、行业两化融合状况，工业信息化技术和产品融合进展精准把控，建立两化融合模型，运用关联分析等手段，预警两化融合过程中存在问题，提供优化方案，推进工业信息化进程。</a:t>
                      </a:r>
                      <a:endParaRPr lang="en-US" altLang="zh-CN" sz="1200" kern="1200" dirty="0">
                        <a:solidFill>
                          <a:srgbClr val="000000"/>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3165" y="62237"/>
            <a:ext cx="10886176"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产业结构</a:t>
            </a:r>
            <a:r>
              <a:rPr lang="en-US" altLang="zh-CN" sz="2397" b="1" dirty="0">
                <a:solidFill>
                  <a:schemeClr val="bg1"/>
                </a:solidFill>
                <a:latin typeface="微软雅黑" pitchFamily="34" charset="-122"/>
                <a:ea typeface="微软雅黑" pitchFamily="34" charset="-122"/>
                <a:sym typeface="+mn-ea"/>
              </a:rPr>
              <a:t>—10.</a:t>
            </a:r>
            <a:r>
              <a:rPr lang="zh-CN" altLang="en-US" sz="2397" b="1" dirty="0">
                <a:solidFill>
                  <a:schemeClr val="bg1"/>
                </a:solidFill>
                <a:latin typeface="微软雅黑" pitchFamily="34" charset="-122"/>
                <a:ea typeface="微软雅黑" pitchFamily="34" charset="-122"/>
                <a:sym typeface="+mn-ea"/>
              </a:rPr>
              <a:t>两化融合大数据服务平台</a:t>
            </a:r>
          </a:p>
        </p:txBody>
      </p:sp>
      <p:sp>
        <p:nvSpPr>
          <p:cNvPr id="5" name="灯片编号占位符 6"/>
          <p:cNvSpPr txBox="1">
            <a:spLocks/>
          </p:cNvSpPr>
          <p:nvPr/>
        </p:nvSpPr>
        <p:spPr>
          <a:xfrm>
            <a:off x="8521703"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25</a:t>
            </a:r>
            <a:endParaRPr lang="zh-CN" altLang="en-US" sz="1400" dirty="0"/>
          </a:p>
        </p:txBody>
      </p:sp>
    </p:spTree>
    <p:extLst>
      <p:ext uri="{BB962C8B-B14F-4D97-AF65-F5344CB8AC3E}">
        <p14:creationId xmlns:p14="http://schemas.microsoft.com/office/powerpoint/2010/main" val="1252771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6442" y="62237"/>
            <a:ext cx="11214425"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产业结构</a:t>
            </a:r>
            <a:r>
              <a:rPr lang="en-US" altLang="zh-CN" sz="2397" b="1" dirty="0">
                <a:solidFill>
                  <a:schemeClr val="bg1"/>
                </a:solidFill>
                <a:latin typeface="微软雅黑" pitchFamily="34" charset="-122"/>
                <a:ea typeface="微软雅黑" pitchFamily="34" charset="-122"/>
                <a:sym typeface="+mn-ea"/>
              </a:rPr>
              <a:t>—10.</a:t>
            </a:r>
            <a:r>
              <a:rPr lang="zh-CN" altLang="en-US" sz="2397" b="1" dirty="0">
                <a:solidFill>
                  <a:schemeClr val="bg1"/>
                </a:solidFill>
                <a:latin typeface="微软雅黑" pitchFamily="34" charset="-122"/>
                <a:ea typeface="微软雅黑" pitchFamily="34" charset="-122"/>
                <a:sym typeface="+mn-ea"/>
              </a:rPr>
              <a:t>两化融合大数据服务平台  可视化</a:t>
            </a:r>
          </a:p>
        </p:txBody>
      </p:sp>
      <p:sp>
        <p:nvSpPr>
          <p:cNvPr id="2" name="矩形 1"/>
          <p:cNvSpPr/>
          <p:nvPr/>
        </p:nvSpPr>
        <p:spPr>
          <a:xfrm>
            <a:off x="8641349" y="1080448"/>
            <a:ext cx="2159639" cy="4372864"/>
          </a:xfrm>
          <a:prstGeom prst="rect">
            <a:avLst/>
          </a:prstGeom>
        </p:spPr>
        <p:txBody>
          <a:bodyPr wrap="square">
            <a:spAutoFit/>
          </a:bodyPr>
          <a:lstStyle/>
          <a:p>
            <a:pPr defTabSz="1128108">
              <a:lnSpc>
                <a:spcPct val="150000"/>
              </a:lnSpc>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大数据应用场景</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128108">
              <a:lnSpc>
                <a:spcPct val="150000"/>
              </a:lnSpc>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可视化演示：</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16004" indent="-216004" eaLnBrk="0" fontAlgn="base" hangingPunct="0">
              <a:lnSpc>
                <a:spcPct val="150000"/>
              </a:lnSpc>
              <a:spcBef>
                <a:spcPct val="0"/>
              </a:spcBef>
              <a:spcAft>
                <a:spcPct val="0"/>
              </a:spcAft>
              <a:buFont typeface="+mj-lt"/>
              <a:buAutoNum type="arabicPeriod"/>
              <a:defRPr/>
            </a:pPr>
            <a:r>
              <a:rPr lang="zh-CN" altLang="en-US" sz="1512" dirty="0">
                <a:solidFill>
                  <a:schemeClr val="dk1"/>
                </a:solidFill>
                <a:latin typeface="微软雅黑" panose="020B0503020204020204" pitchFamily="34" charset="-122"/>
                <a:ea typeface="微软雅黑" panose="020B0503020204020204" pitchFamily="34" charset="-122"/>
              </a:rPr>
              <a:t>实时掌控区域内工业化、信息化建设进程，对两化融合进度实时掌控</a:t>
            </a:r>
            <a:endParaRPr lang="zh-CN" altLang="zh-CN" sz="1512" dirty="0">
              <a:solidFill>
                <a:schemeClr val="dk1"/>
              </a:solidFill>
              <a:latin typeface="微软雅黑" panose="020B0503020204020204" pitchFamily="34" charset="-122"/>
              <a:ea typeface="微软雅黑" panose="020B0503020204020204" pitchFamily="34" charset="-122"/>
            </a:endParaRPr>
          </a:p>
          <a:p>
            <a:pPr marL="216004" indent="-216004" eaLnBrk="0" fontAlgn="base" hangingPunct="0">
              <a:lnSpc>
                <a:spcPct val="150000"/>
              </a:lnSpc>
              <a:spcBef>
                <a:spcPct val="0"/>
              </a:spcBef>
              <a:spcAft>
                <a:spcPct val="0"/>
              </a:spcAft>
              <a:buFont typeface="+mj-lt"/>
              <a:buAutoNum type="arabicPeriod"/>
              <a:defRPr/>
            </a:pPr>
            <a:r>
              <a:rPr lang="zh-CN" altLang="en-US" sz="1512" dirty="0">
                <a:solidFill>
                  <a:schemeClr val="dk1"/>
                </a:solidFill>
                <a:latin typeface="微软雅黑" panose="020B0503020204020204" pitchFamily="34" charset="-122"/>
                <a:ea typeface="微软雅黑" panose="020B0503020204020204" pitchFamily="34" charset="-122"/>
              </a:rPr>
              <a:t>按地区查询企业 技术 产品融合情况，制定阶段性融合目标</a:t>
            </a:r>
            <a:endParaRPr lang="en-US" altLang="zh-CN" sz="1512" dirty="0">
              <a:solidFill>
                <a:schemeClr val="dk1"/>
              </a:solidFill>
              <a:latin typeface="微软雅黑" panose="020B0503020204020204" pitchFamily="34" charset="-122"/>
              <a:ea typeface="微软雅黑" panose="020B0503020204020204" pitchFamily="34" charset="-122"/>
            </a:endParaRPr>
          </a:p>
          <a:p>
            <a:pPr marL="216004" indent="-216004" eaLnBrk="0" fontAlgn="base" hangingPunct="0">
              <a:lnSpc>
                <a:spcPct val="150000"/>
              </a:lnSpc>
              <a:spcBef>
                <a:spcPct val="0"/>
              </a:spcBef>
              <a:spcAft>
                <a:spcPct val="0"/>
              </a:spcAft>
              <a:buFont typeface="+mj-lt"/>
              <a:buAutoNum type="arabicPeriod"/>
              <a:defRPr/>
            </a:pPr>
            <a:r>
              <a:rPr lang="zh-CN" altLang="en-US" sz="1512" dirty="0">
                <a:solidFill>
                  <a:schemeClr val="dk1"/>
                </a:solidFill>
                <a:latin typeface="微软雅黑" panose="020B0503020204020204" pitchFamily="34" charset="-122"/>
                <a:ea typeface="微软雅黑" panose="020B0503020204020204" pitchFamily="34" charset="-122"/>
              </a:rPr>
              <a:t>预警两化融合过程中存在问题，推进两化进程</a:t>
            </a:r>
            <a:endParaRPr lang="zh-CN" altLang="zh-CN" sz="1512" dirty="0">
              <a:solidFill>
                <a:schemeClr val="dk1"/>
              </a:solidFill>
              <a:latin typeface="微软雅黑" panose="020B0503020204020204" pitchFamily="34" charset="-122"/>
              <a:ea typeface="微软雅黑" panose="020B0503020204020204" pitchFamily="34" charset="-122"/>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853" y="925140"/>
            <a:ext cx="7960784" cy="5199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6"/>
          <p:cNvSpPr txBox="1">
            <a:spLocks/>
          </p:cNvSpPr>
          <p:nvPr/>
        </p:nvSpPr>
        <p:spPr>
          <a:xfrm>
            <a:off x="8642187" y="6076218"/>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26</a:t>
            </a:r>
            <a:endParaRPr lang="zh-CN" altLang="en-US" sz="1400" dirty="0"/>
          </a:p>
        </p:txBody>
      </p:sp>
    </p:spTree>
    <p:extLst>
      <p:ext uri="{BB962C8B-B14F-4D97-AF65-F5344CB8AC3E}">
        <p14:creationId xmlns:p14="http://schemas.microsoft.com/office/powerpoint/2010/main" val="3246125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nvPr>
        </p:nvGraphicFramePr>
        <p:xfrm>
          <a:off x="304856" y="812755"/>
          <a:ext cx="10906069" cy="5422601"/>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1231990">
                <a:tc>
                  <a:txBody>
                    <a:bodyPr/>
                    <a:lstStyle/>
                    <a:p>
                      <a:pPr algn="l"/>
                      <a:r>
                        <a:rPr lang="zh-CN" altLang="en-US" sz="1600" b="1" dirty="0">
                          <a:solidFill>
                            <a:schemeClr val="tx1"/>
                          </a:solidFill>
                          <a:latin typeface="微软雅黑" pitchFamily="34" charset="-122"/>
                          <a:ea typeface="微软雅黑"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技术创新活动越来越超出了单个企业和科研院所的承受能力的发展趋势，摧生了产学研合作。主要支撑双创，实际上就是搭建一个较完善的科技创新发展体系，涉及方方面面，又要分出创新、创业两条线，中间有融合也有不同。通过政策引导企业走出去、绿起来，用创新创业的办法解决发展和环境问题，同时营造激励创新的公平竞争环境，解决行业垄断、知识产权等问题。</a:t>
                      </a:r>
                      <a:endParaRPr lang="zh-CN" altLang="zh-CN"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产学研创新支撑的政策规范和产学研资源展示，实现行业信息与平台用户信息集成、增值业务集成；</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产学研供需对接，创新主体与创新资源的整合，实现不同资源之间的协同效应；</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降低技术外创新风险，维护创新主体的创新动力和合作动力。</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itchFamily="34" charset="-122"/>
                          <a:ea typeface="微软雅黑" pitchFamily="34" charset="-122"/>
                        </a:rPr>
                        <a:t>聚合数据源</a:t>
                      </a:r>
                      <a:endParaRPr lang="zh-CN" altLang="en-US" sz="1600" b="1" kern="1200" dirty="0">
                        <a:solidFill>
                          <a:schemeClr val="tx1"/>
                        </a:solidFill>
                        <a:latin typeface="微软雅黑" pitchFamily="34" charset="-122"/>
                        <a:ea typeface="微软雅黑"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1" fontAlgn="base" latinLnBrk="0" hangingPunct="1">
                        <a:lnSpc>
                          <a:spcPct val="150000"/>
                        </a:lnSpc>
                        <a:spcBef>
                          <a:spcPct val="0"/>
                        </a:spcBef>
                        <a:spcAft>
                          <a:spcPct val="0"/>
                        </a:spcAft>
                        <a:buClrTx/>
                        <a:buSzTx/>
                        <a:buFont typeface="+mj-lt"/>
                        <a:buAutoNum type="arabicPeriod"/>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经信委相关数据</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150000"/>
                        </a:lnSpc>
                        <a:spcBef>
                          <a:spcPct val="0"/>
                        </a:spcBef>
                        <a:spcAft>
                          <a:spcPct val="0"/>
                        </a:spcAft>
                        <a:buClrTx/>
                        <a:buSzTx/>
                        <a:buFont typeface="+mj-lt"/>
                        <a:buAutoNum type="arabicPeriod"/>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教</a:t>
                      </a: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委相关数据</a:t>
                      </a:r>
                      <a:endParaRPr lang="en-US" altLang="zh-CN" sz="1200" b="0" kern="1200" baseline="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工商局</a:t>
                      </a:r>
                      <a:endParaRPr lang="en-US" altLang="zh-CN" sz="1200" b="0" kern="1200" baseline="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中小企业局</a:t>
                      </a:r>
                      <a:endParaRPr lang="en-US" altLang="zh-CN" sz="1200" b="0" kern="1200" baseline="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招商局、知识产权局</a:t>
                      </a:r>
                      <a:endParaRPr lang="en-US" altLang="zh-CN" sz="1200" b="0" kern="1200" baseline="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2"/>
                  </a:ext>
                </a:extLst>
              </a:tr>
              <a:tr h="1495633">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1" fontAlgn="base" latinLnBrk="0" hangingPunct="1">
                        <a:lnSpc>
                          <a:spcPct val="150000"/>
                        </a:lnSpc>
                        <a:spcBef>
                          <a:spcPct val="0"/>
                        </a:spcBef>
                        <a:spcAft>
                          <a:spcPct val="0"/>
                        </a:spcAft>
                        <a:buClrTx/>
                        <a:buSzTx/>
                        <a:buFont typeface="+mj-lt"/>
                        <a:buAutoNum type="arabicPeriod"/>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通过汇集经信委相关数据、招商局、知识产权局相关数据，结合机构、企业、高校、科研院所、中介机构、中小企业局相关数据，</a:t>
                      </a:r>
                      <a:r>
                        <a:rPr lang="zh-CN" altLang="en-US" sz="1200" kern="1200" dirty="0">
                          <a:solidFill>
                            <a:srgbClr val="000000"/>
                          </a:solidFill>
                          <a:latin typeface="微软雅黑" pitchFamily="34" charset="-122"/>
                          <a:ea typeface="微软雅黑" pitchFamily="34" charset="-122"/>
                          <a:cs typeface="+mn-cs"/>
                        </a:rPr>
                        <a:t>经过大数据的自然语言分析技术，绘制</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产学研创新支撑的政策规范和产学研资源走势图，实现信息集成、转化，实现资源利用最大化</a:t>
                      </a:r>
                      <a:r>
                        <a:rPr lang="zh-CN" altLang="en-US" sz="1200" kern="1200" dirty="0">
                          <a:solidFill>
                            <a:srgbClr val="000000"/>
                          </a:solidFill>
                          <a:latin typeface="微软雅黑" pitchFamily="34" charset="-122"/>
                          <a:ea typeface="微软雅黑" pitchFamily="34" charset="-122"/>
                          <a:cs typeface="+mn-cs"/>
                        </a:rPr>
                        <a:t>，同时，建立产学研创新模型，</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构建完善的技术转移体系，降低技术外创新风险，推动产学研创新进程。</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1582"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400"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—11.</a:t>
            </a:r>
            <a:r>
              <a:rPr lang="zh-CN" altLang="en-US" sz="2398" b="1" dirty="0">
                <a:solidFill>
                  <a:schemeClr val="bg1"/>
                </a:solidFill>
                <a:latin typeface="微软雅黑" pitchFamily="34" charset="-122"/>
                <a:ea typeface="微软雅黑" pitchFamily="34" charset="-122"/>
                <a:sym typeface="+mn-ea"/>
              </a:rPr>
              <a:t>产学研创新支撑平台</a:t>
            </a:r>
          </a:p>
        </p:txBody>
      </p:sp>
    </p:spTree>
    <p:extLst>
      <p:ext uri="{BB962C8B-B14F-4D97-AF65-F5344CB8AC3E}">
        <p14:creationId xmlns:p14="http://schemas.microsoft.com/office/powerpoint/2010/main" val="914868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400"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—11.</a:t>
            </a:r>
            <a:r>
              <a:rPr lang="zh-CN" altLang="en-US" sz="2398" b="1" dirty="0">
                <a:solidFill>
                  <a:schemeClr val="bg1"/>
                </a:solidFill>
                <a:latin typeface="微软雅黑" pitchFamily="34" charset="-122"/>
                <a:ea typeface="微软雅黑" pitchFamily="34" charset="-122"/>
                <a:sym typeface="+mn-ea"/>
              </a:rPr>
              <a:t>产学研创新支撑平台   可视化</a:t>
            </a:r>
          </a:p>
        </p:txBody>
      </p:sp>
      <p:sp>
        <p:nvSpPr>
          <p:cNvPr id="2" name="矩形 1"/>
          <p:cNvSpPr/>
          <p:nvPr/>
        </p:nvSpPr>
        <p:spPr>
          <a:xfrm>
            <a:off x="8642187" y="1079820"/>
            <a:ext cx="2160267" cy="1661993"/>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可视化演示</a:t>
            </a:r>
            <a:r>
              <a:rPr lang="zh-CN" altLang="en-US" sz="2400" b="1" dirty="0">
                <a:latin typeface="+mn-ea"/>
              </a:rPr>
              <a:t>：</a:t>
            </a:r>
            <a:endParaRPr lang="en-US" altLang="zh-CN" sz="2400" b="1" dirty="0">
              <a:latin typeface="+mn-ea"/>
            </a:endParaRPr>
          </a:p>
          <a:p>
            <a:endParaRPr lang="en-US" altLang="zh-CN" sz="2400" b="1" dirty="0">
              <a:solidFill>
                <a:srgbClr val="012FC6"/>
              </a:solidFill>
              <a:latin typeface="+mn-ea"/>
            </a:endParaRPr>
          </a:p>
          <a:p>
            <a:endParaRPr lang="en-US" altLang="zh-CN" sz="2000" b="1" dirty="0">
              <a:solidFill>
                <a:srgbClr val="012FC6"/>
              </a:solidFill>
              <a:latin typeface="+mn-ea"/>
            </a:endParaRPr>
          </a:p>
          <a:p>
            <a:r>
              <a:rPr lang="zh-CN" altLang="en-US" sz="1600" dirty="0">
                <a:solidFill>
                  <a:prstClr val="black"/>
                </a:solidFill>
                <a:latin typeface="微软雅黑" panose="020B0503020204020204" pitchFamily="34" charset="-122"/>
                <a:ea typeface="微软雅黑" panose="020B0503020204020204" pitchFamily="34" charset="-122"/>
              </a:rPr>
              <a:t>全省产业集群分布图</a:t>
            </a:r>
          </a:p>
        </p:txBody>
      </p:sp>
      <p:pic>
        <p:nvPicPr>
          <p:cNvPr id="4" name="Picture 5" descr="http://epaper.scdaily.cn/scrb/20131113/08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297" y="883461"/>
            <a:ext cx="6480801" cy="5417996"/>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6"/>
          <p:cNvSpPr txBox="1">
            <a:spLocks/>
          </p:cNvSpPr>
          <p:nvPr/>
        </p:nvSpPr>
        <p:spPr>
          <a:xfrm>
            <a:off x="8642187"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28</a:t>
            </a:r>
            <a:endParaRPr lang="zh-CN" altLang="en-US" sz="1400" dirty="0"/>
          </a:p>
        </p:txBody>
      </p:sp>
    </p:spTree>
    <p:extLst>
      <p:ext uri="{BB962C8B-B14F-4D97-AF65-F5344CB8AC3E}">
        <p14:creationId xmlns:p14="http://schemas.microsoft.com/office/powerpoint/2010/main" val="4058042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21582"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400"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—12.</a:t>
            </a:r>
            <a:r>
              <a:rPr lang="zh-CN" altLang="en-US" sz="2398" b="1" dirty="0">
                <a:solidFill>
                  <a:schemeClr val="bg1"/>
                </a:solidFill>
                <a:latin typeface="微软雅黑" pitchFamily="34" charset="-122"/>
                <a:ea typeface="微软雅黑" pitchFamily="34" charset="-122"/>
                <a:sym typeface="+mn-ea"/>
              </a:rPr>
              <a:t>城市创业创新指数</a:t>
            </a:r>
          </a:p>
        </p:txBody>
      </p:sp>
      <p:pic>
        <p:nvPicPr>
          <p:cNvPr id="4" name="图片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格 4"/>
          <p:cNvGraphicFramePr>
            <a:graphicFrameLocks noGrp="1"/>
          </p:cNvGraphicFramePr>
          <p:nvPr>
            <p:extLst/>
          </p:nvPr>
        </p:nvGraphicFramePr>
        <p:xfrm>
          <a:off x="304856" y="1079820"/>
          <a:ext cx="10906069" cy="4791369"/>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创业者需要合适自己的地点落地创业，投资人需要多渠道支持分析其合理的投资区域，政府在创新创业规划上需要大数据作决策支持。高薪行业人才需求加剧，但是各地人才供需不平衡，各地高新产业发展也不平衡。</a:t>
                      </a: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构建国家大城市群的区域图、交通图</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显示城市群中的中心城市收入排名</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显示具体城市的发展水平刻画</a:t>
                      </a: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舆情指数：各种新闻媒体对地区创新创业相关的报道曝光量</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人才指数：高新行业人才招聘需求与当地高学历人才比例计算</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市场健康度：年度高新企业数目和月度专利申请量</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活跃度：高新行业新增工商注册与新提交创业项目数量</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资本指数：创业公司融资情况与地区投资基金概括</a:t>
                      </a:r>
                    </a:p>
                  </a:txBody>
                  <a:tcPr marL="91386" marR="91386" marT="45694" marB="45694" anchor="ctr"/>
                </a:tc>
                <a:extLst>
                  <a:ext uri="{0D108BD9-81ED-4DB2-BD59-A6C34878D82A}">
                    <a16:rowId xmlns:a16="http://schemas.microsoft.com/office/drawing/2014/main" val="1000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lvl="0" indent="0" algn="just" defTabSz="914400" rtl="0" eaLnBrk="1" fontAlgn="base" latinLnBrk="0" hangingPunct="1">
                        <a:lnSpc>
                          <a:spcPct val="150000"/>
                        </a:lnSpc>
                        <a:spcBef>
                          <a:spcPct val="0"/>
                        </a:spcBef>
                        <a:spcAft>
                          <a:spcPct val="0"/>
                        </a:spcAft>
                        <a:buFont typeface="+mj-lt"/>
                        <a:buNone/>
                        <a:defRPr/>
                      </a:pPr>
                      <a:r>
                        <a:rPr lang="zh-CN" altLang="en-US" sz="1200" kern="1200" dirty="0">
                          <a:solidFill>
                            <a:srgbClr val="000000"/>
                          </a:solidFill>
                          <a:latin typeface="微软雅黑" pitchFamily="34" charset="-122"/>
                          <a:ea typeface="微软雅黑" pitchFamily="34" charset="-122"/>
                          <a:cs typeface="+mn-cs"/>
                        </a:rPr>
                        <a:t>通过整合企业数据、人才信息、需求信息、舆情信息等数据，结合创业项目，建立项目风险评估模型，为投资人投资提供参考，同时汇总多维指标，建立城市创新创业指数，评估城市创新能力，辅助政府政策调整。</a:t>
                      </a:r>
                    </a:p>
                  </a:txBody>
                  <a:tcPr marL="91386" marR="91386" marT="45694" marB="45694" anchor="ctr"/>
                </a:tc>
                <a:extLst>
                  <a:ext uri="{0D108BD9-81ED-4DB2-BD59-A6C34878D82A}">
                    <a16:rowId xmlns:a16="http://schemas.microsoft.com/office/drawing/2014/main" val="10003"/>
                  </a:ext>
                </a:extLst>
              </a:tr>
            </a:tbl>
          </a:graphicData>
        </a:graphic>
      </p:graphicFrame>
      <p:sp>
        <p:nvSpPr>
          <p:cNvPr id="6" name="灯片编号占位符 6"/>
          <p:cNvSpPr txBox="1">
            <a:spLocks/>
          </p:cNvSpPr>
          <p:nvPr/>
        </p:nvSpPr>
        <p:spPr>
          <a:xfrm>
            <a:off x="8523287"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29</a:t>
            </a:r>
            <a:endParaRPr lang="zh-CN" altLang="en-US" sz="1400" dirty="0"/>
          </a:p>
        </p:txBody>
      </p:sp>
    </p:spTree>
    <p:extLst>
      <p:ext uri="{BB962C8B-B14F-4D97-AF65-F5344CB8AC3E}">
        <p14:creationId xmlns:p14="http://schemas.microsoft.com/office/powerpoint/2010/main" val="1682779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169505"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400"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—12.</a:t>
            </a:r>
            <a:r>
              <a:rPr lang="zh-CN" altLang="en-US" sz="2398" b="1" dirty="0">
                <a:solidFill>
                  <a:schemeClr val="bg1"/>
                </a:solidFill>
                <a:latin typeface="微软雅黑" pitchFamily="34" charset="-122"/>
                <a:ea typeface="微软雅黑" pitchFamily="34" charset="-122"/>
                <a:sym typeface="+mn-ea"/>
              </a:rPr>
              <a:t>城市创业创新指数  可视化</a:t>
            </a:r>
          </a:p>
        </p:txBody>
      </p:sp>
      <p:sp>
        <p:nvSpPr>
          <p:cNvPr id="6" name="矩形 5"/>
          <p:cNvSpPr/>
          <p:nvPr/>
        </p:nvSpPr>
        <p:spPr>
          <a:xfrm>
            <a:off x="8642187" y="1104065"/>
            <a:ext cx="2160267" cy="3095847"/>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构建国家大城市群的区域图、交通图；</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显示城市群中的中心城市收入排名；</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显示具体城市的发展水平刻画；</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208" y="821146"/>
            <a:ext cx="7630359" cy="546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灯片编号占位符 6"/>
          <p:cNvSpPr txBox="1">
            <a:spLocks/>
          </p:cNvSpPr>
          <p:nvPr/>
        </p:nvSpPr>
        <p:spPr>
          <a:xfrm>
            <a:off x="8559290" y="6058634"/>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30</a:t>
            </a:r>
            <a:endParaRPr lang="zh-CN" altLang="en-US" sz="1400" dirty="0"/>
          </a:p>
        </p:txBody>
      </p:sp>
    </p:spTree>
    <p:extLst>
      <p:ext uri="{BB962C8B-B14F-4D97-AF65-F5344CB8AC3E}">
        <p14:creationId xmlns:p14="http://schemas.microsoft.com/office/powerpoint/2010/main" val="2045710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201958"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400"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—13.</a:t>
            </a:r>
            <a:r>
              <a:rPr lang="zh-CN" altLang="en-US" sz="2398" b="1" dirty="0">
                <a:solidFill>
                  <a:schemeClr val="bg1"/>
                </a:solidFill>
                <a:latin typeface="微软雅黑" pitchFamily="34" charset="-122"/>
                <a:ea typeface="微软雅黑" pitchFamily="34" charset="-122"/>
                <a:sym typeface="+mn-ea"/>
              </a:rPr>
              <a:t>新兴产业孵化分析决策平台 </a:t>
            </a:r>
          </a:p>
        </p:txBody>
      </p:sp>
      <p:graphicFrame>
        <p:nvGraphicFramePr>
          <p:cNvPr id="5" name="表格 4"/>
          <p:cNvGraphicFramePr>
            <a:graphicFrameLocks noGrp="1"/>
          </p:cNvGraphicFramePr>
          <p:nvPr>
            <p:extLst/>
          </p:nvPr>
        </p:nvGraphicFramePr>
        <p:xfrm>
          <a:off x="290245" y="1079820"/>
          <a:ext cx="10906069" cy="4870800"/>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目前市场上，新兴产业孵化器的界定条件、税收减免办法、指标评价体系缺乏标准化的机制，因此市面上的新兴产业孵化器良莠不齐，缺少一个健康发展的环境。</a:t>
                      </a: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实现孵化资源的最佳配置和孵化成效的最大化</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降低孵化器运行和服务成本</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降低创业失败率、减少孵化资源浪费</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促进传统产业的技术升级，改变原有的经济增长方式，调整并优化区域经济结构</a:t>
                      </a: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经信委数据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企业融资贷款数据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企业生产经营数据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企业财务分析数据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园区规划数据</a:t>
                      </a:r>
                    </a:p>
                  </a:txBody>
                  <a:tcPr marL="91386" marR="91386" marT="45694" marB="45694" anchor="ctr"/>
                </a:tc>
                <a:extLst>
                  <a:ext uri="{0D108BD9-81ED-4DB2-BD59-A6C34878D82A}">
                    <a16:rowId xmlns:a16="http://schemas.microsoft.com/office/drawing/2014/main" val="1000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just" defTabSz="914400" rtl="0" eaLnBrk="1" fontAlgn="base" latinLnBrk="0" hangingPunct="1">
                        <a:lnSpc>
                          <a:spcPct val="150000"/>
                        </a:lnSpc>
                        <a:spcBef>
                          <a:spcPct val="0"/>
                        </a:spcBef>
                        <a:spcAft>
                          <a:spcPct val="0"/>
                        </a:spcAft>
                        <a:buClrTx/>
                        <a:buSzTx/>
                        <a:buFont typeface="+mj-lt"/>
                        <a:buNone/>
                        <a:tabLst/>
                        <a:defRPr/>
                      </a:pPr>
                      <a:r>
                        <a:rPr lang="zh-CN" altLang="en-US" sz="1200" kern="1200" dirty="0">
                          <a:solidFill>
                            <a:srgbClr val="000000"/>
                          </a:solidFill>
                          <a:latin typeface="微软雅黑" pitchFamily="34" charset="-122"/>
                          <a:ea typeface="微软雅黑" pitchFamily="34" charset="-122"/>
                          <a:cs typeface="+mn-cs"/>
                        </a:rPr>
                        <a:t>通过经信委数据、企业融资贷款数据、企业生产经营数据、企业财务分析数据和园区规划数据，制定标准化的孵化器界定条件、税收减免办法、指标评价体系，拓展孵化功能，提升服务水平，满足部分创业企业的研发需求，促进孵化器事业的健康发展。完善孵化器的政策体系建设，加大孵化器的财政扶持力度，提升孵化器功能和服务能力，通过市场化的商业服务实现孵化器利益回报，弥补对创业企业无偿性服务的资金亏空。</a:t>
                      </a:r>
                    </a:p>
                  </a:txBody>
                  <a:tcPr marL="91386" marR="91386" marT="45694" marB="45694" anchor="ctr"/>
                </a:tc>
                <a:extLst>
                  <a:ext uri="{0D108BD9-81ED-4DB2-BD59-A6C34878D82A}">
                    <a16:rowId xmlns:a16="http://schemas.microsoft.com/office/drawing/2014/main" val="10003"/>
                  </a:ext>
                </a:extLst>
              </a:tr>
            </a:tbl>
          </a:graphicData>
        </a:graphic>
      </p:graphicFrame>
      <p:sp>
        <p:nvSpPr>
          <p:cNvPr id="6" name="灯片编号占位符 6"/>
          <p:cNvSpPr txBox="1">
            <a:spLocks/>
          </p:cNvSpPr>
          <p:nvPr/>
        </p:nvSpPr>
        <p:spPr>
          <a:xfrm>
            <a:off x="8541048" y="6078655"/>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31</a:t>
            </a:r>
            <a:endParaRPr lang="zh-CN" altLang="en-US" sz="1400" dirty="0"/>
          </a:p>
        </p:txBody>
      </p:sp>
    </p:spTree>
    <p:extLst>
      <p:ext uri="{BB962C8B-B14F-4D97-AF65-F5344CB8AC3E}">
        <p14:creationId xmlns:p14="http://schemas.microsoft.com/office/powerpoint/2010/main" val="4175115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400"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—13.</a:t>
            </a:r>
            <a:r>
              <a:rPr lang="zh-CN" altLang="en-US" sz="2398" b="1" dirty="0">
                <a:solidFill>
                  <a:schemeClr val="bg1"/>
                </a:solidFill>
                <a:latin typeface="微软雅黑" pitchFamily="34" charset="-122"/>
                <a:ea typeface="微软雅黑" pitchFamily="34" charset="-122"/>
                <a:sym typeface="+mn-ea"/>
              </a:rPr>
              <a:t>新兴产业孵化分析决策平台  可视化</a:t>
            </a:r>
          </a:p>
        </p:txBody>
      </p:sp>
      <p:sp>
        <p:nvSpPr>
          <p:cNvPr id="6" name="矩形 5"/>
          <p:cNvSpPr/>
          <p:nvPr/>
        </p:nvSpPr>
        <p:spPr>
          <a:xfrm>
            <a:off x="8642187" y="1104065"/>
            <a:ext cx="2449114" cy="3834511"/>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选择具体的地区维度、时间维度，利用大数据分析模型，显示该维度下孵化机构分布情况。</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选择具体的分析维度，分析某地区孵化器产业分布情况。</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705" y="723788"/>
            <a:ext cx="3781393" cy="25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C:\Users\JUSFOUN\AppData\Roaming\Tencent\Users\631518990\QQ\WinTemp\RichOle\Y8ZTQIW{JFERNKZMYV8S}Z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07" y="3327770"/>
            <a:ext cx="3054252" cy="8267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JUSFOUN\AppData\Roaming\Tencent\Users\631518990\QQ\WinTemp\RichOle\JMN{8QF}4MT{YCO(W61U[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393" y="698270"/>
            <a:ext cx="3745607" cy="26294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JUSFOUN\AppData\Roaming\Tencent\Users\631518990\QQ\WinTemp\RichOle\CKKBVKJA~2)BKEY9XL]NP{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417" y="4103723"/>
            <a:ext cx="3529583" cy="22135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D:\桌面\QQ截图2016040110224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97023" y="3327769"/>
            <a:ext cx="3095154" cy="2907147"/>
          </a:xfrm>
          <a:prstGeom prst="rect">
            <a:avLst/>
          </a:prstGeom>
          <a:noFill/>
          <a:extLst>
            <a:ext uri="{909E8E84-426E-40DD-AFC4-6F175D3DCCD1}">
              <a14:hiddenFill xmlns:a14="http://schemas.microsoft.com/office/drawing/2010/main">
                <a:solidFill>
                  <a:srgbClr val="FFFFFF"/>
                </a:solidFill>
              </a14:hiddenFill>
            </a:ext>
          </a:extLst>
        </p:spPr>
      </p:pic>
      <p:sp>
        <p:nvSpPr>
          <p:cNvPr id="12" name="灯片编号占位符 6"/>
          <p:cNvSpPr txBox="1">
            <a:spLocks/>
          </p:cNvSpPr>
          <p:nvPr/>
        </p:nvSpPr>
        <p:spPr>
          <a:xfrm>
            <a:off x="8642187"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32</a:t>
            </a:r>
            <a:endParaRPr lang="zh-CN" altLang="en-US" sz="1400" dirty="0"/>
          </a:p>
        </p:txBody>
      </p:sp>
    </p:spTree>
    <p:extLst>
      <p:ext uri="{BB962C8B-B14F-4D97-AF65-F5344CB8AC3E}">
        <p14:creationId xmlns:p14="http://schemas.microsoft.com/office/powerpoint/2010/main" val="3573219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2586879979"/>
              </p:ext>
            </p:extLst>
          </p:nvPr>
        </p:nvGraphicFramePr>
        <p:xfrm>
          <a:off x="306443" y="813462"/>
          <a:ext cx="10902898" cy="5306144"/>
        </p:xfrm>
        <a:graphic>
          <a:graphicData uri="http://schemas.openxmlformats.org/drawingml/2006/table">
            <a:tbl>
              <a:tblPr firstRow="1" bandRow="1">
                <a:tableStyleId>{5940675A-B579-460E-94D1-54222C63F5DA}</a:tableStyleId>
              </a:tblPr>
              <a:tblGrid>
                <a:gridCol w="1477020">
                  <a:extLst>
                    <a:ext uri="{9D8B030D-6E8A-4147-A177-3AD203B41FA5}">
                      <a16:colId xmlns:a16="http://schemas.microsoft.com/office/drawing/2014/main" val="20000"/>
                    </a:ext>
                  </a:extLst>
                </a:gridCol>
                <a:gridCol w="9425878">
                  <a:extLst>
                    <a:ext uri="{9D8B030D-6E8A-4147-A177-3AD203B41FA5}">
                      <a16:colId xmlns:a16="http://schemas.microsoft.com/office/drawing/2014/main" val="20001"/>
                    </a:ext>
                  </a:extLst>
                </a:gridCol>
              </a:tblGrid>
              <a:tr h="1231632">
                <a:tc>
                  <a:txBody>
                    <a:bodyPr/>
                    <a:lstStyle/>
                    <a:p>
                      <a:pPr algn="l"/>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目前存在问题</a:t>
                      </a:r>
                    </a:p>
                  </a:txBody>
                  <a:tcPr marL="91359" marR="91359" marT="45681" marB="45681"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采用传统方式对工业运行状态监控困难，工业运行异常状态不能及时预警，导致区域经济问题管理复杂化，经济发展缓慢</a:t>
                      </a:r>
                      <a:endParaRPr lang="zh-CN" altLang="zh-CN" sz="1200" b="0" kern="1200" baseline="0" dirty="0">
                        <a:solidFill>
                          <a:schemeClr val="dk1"/>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0"/>
                  </a:ext>
                </a:extLst>
              </a:tr>
              <a:tr h="1231632">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实现主要功能</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en-US" altLang="zh-CN" sz="1300" b="0" kern="1200" dirty="0">
                          <a:solidFill>
                            <a:schemeClr val="dk1"/>
                          </a:solidFill>
                          <a:latin typeface="微软雅黑" panose="020B0503020204020204" pitchFamily="34" charset="-122"/>
                          <a:ea typeface="微软雅黑" panose="020B0503020204020204" pitchFamily="34" charset="-122"/>
                          <a:cs typeface="+mn-cs"/>
                        </a:rPr>
                        <a:t>1.</a:t>
                      </a:r>
                      <a:r>
                        <a:rPr lang="zh-CN" altLang="en-US" sz="1300" b="0" kern="1200" dirty="0">
                          <a:solidFill>
                            <a:schemeClr val="dk1"/>
                          </a:solidFill>
                          <a:latin typeface="微软雅黑" panose="020B0503020204020204" pitchFamily="34" charset="-122"/>
                          <a:ea typeface="微软雅黑" panose="020B0503020204020204" pitchFamily="34" charset="-122"/>
                          <a:cs typeface="+mn-cs"/>
                        </a:rPr>
                        <a:t>从宏观上监控产业运行数据，建立产业运行数据监控平台；</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 typeface="+mj-lt"/>
                        <a:buNone/>
                        <a:tabLst/>
                        <a:defRPr/>
                      </a:pPr>
                      <a:r>
                        <a:rPr lang="en-US" altLang="zh-CN" sz="1300" b="0" kern="1200" dirty="0">
                          <a:solidFill>
                            <a:schemeClr val="dk1"/>
                          </a:solidFill>
                          <a:latin typeface="微软雅黑" panose="020B0503020204020204" pitchFamily="34" charset="-122"/>
                          <a:ea typeface="微软雅黑" panose="020B0503020204020204" pitchFamily="34" charset="-122"/>
                          <a:cs typeface="+mn-cs"/>
                        </a:rPr>
                        <a:t>2.</a:t>
                      </a:r>
                      <a:r>
                        <a:rPr lang="zh-CN" altLang="en-US" sz="1300" b="0" kern="1200" dirty="0">
                          <a:solidFill>
                            <a:schemeClr val="dk1"/>
                          </a:solidFill>
                          <a:latin typeface="微软雅黑" panose="020B0503020204020204" pitchFamily="34" charset="-122"/>
                          <a:ea typeface="微软雅黑" panose="020B0503020204020204" pitchFamily="34" charset="-122"/>
                          <a:cs typeface="+mn-cs"/>
                        </a:rPr>
                        <a:t>在制定工业企业政策时，提供工业企业运行数据，帮助政策制定者了解实际情况</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 typeface="+mj-lt"/>
                        <a:buNone/>
                        <a:tabLst/>
                        <a:defRPr/>
                      </a:pPr>
                      <a:r>
                        <a:rPr lang="en-US" altLang="zh-CN" sz="1300" b="0" kern="1200" dirty="0">
                          <a:solidFill>
                            <a:schemeClr val="dk1"/>
                          </a:solidFill>
                          <a:latin typeface="微软雅黑" panose="020B0503020204020204" pitchFamily="34" charset="-122"/>
                          <a:ea typeface="微软雅黑" panose="020B0503020204020204" pitchFamily="34" charset="-122"/>
                          <a:cs typeface="+mn-cs"/>
                        </a:rPr>
                        <a:t>3.</a:t>
                      </a:r>
                      <a:r>
                        <a:rPr lang="zh-CN" altLang="en-US" sz="1300" b="0" kern="1200" dirty="0">
                          <a:solidFill>
                            <a:schemeClr val="dk1"/>
                          </a:solidFill>
                          <a:latin typeface="微软雅黑" panose="020B0503020204020204" pitchFamily="34" charset="-122"/>
                          <a:ea typeface="微软雅黑" panose="020B0503020204020204" pitchFamily="34" charset="-122"/>
                          <a:cs typeface="+mn-cs"/>
                        </a:rPr>
                        <a:t>改进过程中产生劣质数据的阶段，优化生产流程、操作方法，从而提升工业企业竞争力，提高行业生产效率；</a:t>
                      </a:r>
                      <a:endParaRPr lang="zh-CN" altLang="zh-CN" sz="13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1"/>
                  </a:ext>
                </a:extLst>
              </a:tr>
              <a:tr h="1347682">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企业数据：工商局、税务局、硬件运行数据</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行业数据：统计局、发改委、经信委</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第三方数据：舆情数据、</a:t>
                      </a:r>
                      <a:r>
                        <a:rPr lang="en-US" altLang="zh-CN" sz="1300" b="0" kern="1200" dirty="0">
                          <a:solidFill>
                            <a:schemeClr val="dk1"/>
                          </a:solidFill>
                          <a:latin typeface="微软雅黑" panose="020B0503020204020204" pitchFamily="34" charset="-122"/>
                          <a:ea typeface="微软雅黑" panose="020B0503020204020204" pitchFamily="34" charset="-122"/>
                          <a:cs typeface="+mn-cs"/>
                        </a:rPr>
                        <a:t>GIS</a:t>
                      </a:r>
                      <a:r>
                        <a:rPr lang="zh-CN" altLang="en-US" sz="1300" b="0" kern="1200" dirty="0">
                          <a:solidFill>
                            <a:schemeClr val="dk1"/>
                          </a:solidFill>
                          <a:latin typeface="微软雅黑" panose="020B0503020204020204" pitchFamily="34" charset="-122"/>
                          <a:ea typeface="微软雅黑" panose="020B0503020204020204" pitchFamily="34" charset="-122"/>
                          <a:cs typeface="+mn-cs"/>
                        </a:rPr>
                        <a:t>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2"/>
                  </a:ext>
                </a:extLst>
              </a:tr>
              <a:tr h="1495198">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应用场景示例</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1" fontAlgn="base" latinLnBrk="0" hangingPunct="1">
                        <a:lnSpc>
                          <a:spcPct val="150000"/>
                        </a:lnSpc>
                        <a:spcBef>
                          <a:spcPct val="0"/>
                        </a:spcBef>
                        <a:spcAft>
                          <a:spcPct val="0"/>
                        </a:spcAft>
                        <a:buClrTx/>
                        <a:buSzTx/>
                        <a:buFont typeface="+mj-lt"/>
                        <a:buNone/>
                        <a:tabLst/>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整合经信委、工商局、税务局等数据，结合企业数据，同时关联舆情数据，对多维数据源进行关联分析，监控工业运行状态，加权计算，建立工业运行风险模型，预警企业运行节点、低效点，找出企业发展过程的症结，提供提效方案进行企业生产改善，提高工业企业市场竞争力及活跃度，带动经济健康发展。</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3165" y="62237"/>
            <a:ext cx="10886176"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行业分析</a:t>
            </a:r>
            <a:r>
              <a:rPr lang="en-US" altLang="zh-CN" sz="2397" b="1" dirty="0">
                <a:solidFill>
                  <a:schemeClr val="bg1"/>
                </a:solidFill>
                <a:latin typeface="微软雅黑" pitchFamily="34" charset="-122"/>
                <a:ea typeface="微软雅黑" pitchFamily="34" charset="-122"/>
                <a:sym typeface="+mn-ea"/>
              </a:rPr>
              <a:t>—14.</a:t>
            </a:r>
            <a:r>
              <a:rPr lang="zh-CN" altLang="en-US" sz="2397" b="1" dirty="0">
                <a:solidFill>
                  <a:schemeClr val="bg1"/>
                </a:solidFill>
                <a:latin typeface="微软雅黑" pitchFamily="34" charset="-122"/>
                <a:ea typeface="微软雅黑" pitchFamily="34" charset="-122"/>
                <a:sym typeface="+mn-ea"/>
              </a:rPr>
              <a:t>工业运行大数据</a:t>
            </a:r>
          </a:p>
        </p:txBody>
      </p:sp>
      <p:sp>
        <p:nvSpPr>
          <p:cNvPr id="5" name="灯片编号占位符 6"/>
          <p:cNvSpPr txBox="1">
            <a:spLocks/>
          </p:cNvSpPr>
          <p:nvPr/>
        </p:nvSpPr>
        <p:spPr>
          <a:xfrm>
            <a:off x="8521703"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13</a:t>
            </a:r>
            <a:endParaRPr lang="zh-CN" altLang="en-US" sz="1400" dirty="0"/>
          </a:p>
        </p:txBody>
      </p:sp>
    </p:spTree>
    <p:extLst>
      <p:ext uri="{BB962C8B-B14F-4D97-AF65-F5344CB8AC3E}">
        <p14:creationId xmlns:p14="http://schemas.microsoft.com/office/powerpoint/2010/main" val="2846501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57119" y="109741"/>
            <a:ext cx="1824801" cy="584346"/>
          </a:xfrm>
          <a:prstGeom prst="rect">
            <a:avLst/>
          </a:prstGeom>
          <a:noFill/>
        </p:spPr>
        <p:txBody>
          <a:bodyPr wrap="none" rtlCol="0">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综合实力</a:t>
            </a:r>
            <a:endParaRPr lang="zh-CN" altLang="zh-CN" sz="3200"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581064" y="1089634"/>
            <a:ext cx="10307578" cy="4393552"/>
            <a:chOff x="866985" y="1052584"/>
            <a:chExt cx="9790597" cy="4396781"/>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985" y="1052584"/>
              <a:ext cx="9790596" cy="638535"/>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985" y="1678958"/>
              <a:ext cx="9790596" cy="638535"/>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986" y="2305332"/>
              <a:ext cx="9790596" cy="638535"/>
            </a:xfrm>
            <a:prstGeom prst="rect">
              <a:avLst/>
            </a:prstGeom>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986" y="2931706"/>
              <a:ext cx="9790596" cy="638535"/>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986" y="3558080"/>
              <a:ext cx="9790595" cy="638535"/>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986" y="4184454"/>
              <a:ext cx="9790596" cy="638535"/>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986" y="4810830"/>
              <a:ext cx="9790595" cy="638535"/>
            </a:xfrm>
            <a:prstGeom prst="rect">
              <a:avLst/>
            </a:prstGeom>
          </p:spPr>
        </p:pic>
      </p:grpSp>
      <p:sp>
        <p:nvSpPr>
          <p:cNvPr id="14" name="矩形 13"/>
          <p:cNvSpPr/>
          <p:nvPr/>
        </p:nvSpPr>
        <p:spPr>
          <a:xfrm>
            <a:off x="1259225" y="1186313"/>
            <a:ext cx="1312216" cy="430251"/>
          </a:xfrm>
          <a:prstGeom prst="rect">
            <a:avLst/>
          </a:prstGeom>
        </p:spPr>
        <p:txBody>
          <a:bodyPr wrap="none">
            <a:spAutoFit/>
          </a:bodyPr>
          <a:lstStyle/>
          <a:p>
            <a:pPr defTabSz="913130">
              <a:defRPr/>
            </a:pPr>
            <a:r>
              <a:rPr lang="zh-CN" altLang="en-US" sz="2200" b="1" dirty="0">
                <a:latin typeface="微软雅黑" panose="020B0503020204020204" pitchFamily="34" charset="-122"/>
                <a:ea typeface="微软雅黑" panose="020B0503020204020204" pitchFamily="34" charset="-122"/>
              </a:rPr>
              <a:t>影响行业</a:t>
            </a:r>
          </a:p>
        </p:txBody>
      </p:sp>
      <p:sp>
        <p:nvSpPr>
          <p:cNvPr id="15" name="矩形 14"/>
          <p:cNvSpPr/>
          <p:nvPr/>
        </p:nvSpPr>
        <p:spPr>
          <a:xfrm>
            <a:off x="1259225" y="1812227"/>
            <a:ext cx="1312216" cy="430251"/>
          </a:xfrm>
          <a:prstGeom prst="rect">
            <a:avLst/>
          </a:prstGeom>
        </p:spPr>
        <p:txBody>
          <a:bodyPr wrap="none">
            <a:spAutoFit/>
          </a:bodyPr>
          <a:lstStyle/>
          <a:p>
            <a:pPr lvl="0"/>
            <a:r>
              <a:rPr lang="zh-CN" altLang="en-US" sz="2200" b="1" dirty="0">
                <a:latin typeface="微软雅黑" panose="020B0503020204020204" pitchFamily="34" charset="-122"/>
                <a:ea typeface="微软雅黑" panose="020B0503020204020204" pitchFamily="34" charset="-122"/>
              </a:rPr>
              <a:t>引领创新</a:t>
            </a:r>
          </a:p>
        </p:txBody>
      </p:sp>
      <p:sp>
        <p:nvSpPr>
          <p:cNvPr id="16" name="矩形 15"/>
          <p:cNvSpPr/>
          <p:nvPr/>
        </p:nvSpPr>
        <p:spPr>
          <a:xfrm>
            <a:off x="1270183" y="2438141"/>
            <a:ext cx="1312216" cy="430251"/>
          </a:xfrm>
          <a:prstGeom prst="rect">
            <a:avLst/>
          </a:prstGeom>
        </p:spPr>
        <p:txBody>
          <a:bodyPr wrap="none">
            <a:spAutoFit/>
          </a:bodyPr>
          <a:lstStyle/>
          <a:p>
            <a:pPr lvl="0"/>
            <a:r>
              <a:rPr lang="zh-CN" altLang="en-US" sz="2200" b="1" dirty="0">
                <a:latin typeface="微软雅黑" panose="020B0503020204020204" pitchFamily="34" charset="-122"/>
                <a:ea typeface="微软雅黑" panose="020B0503020204020204" pitchFamily="34" charset="-122"/>
              </a:rPr>
              <a:t>应用场景</a:t>
            </a:r>
          </a:p>
        </p:txBody>
      </p:sp>
      <p:sp>
        <p:nvSpPr>
          <p:cNvPr id="17" name="矩形 16"/>
          <p:cNvSpPr/>
          <p:nvPr/>
        </p:nvSpPr>
        <p:spPr>
          <a:xfrm>
            <a:off x="1270183" y="3064055"/>
            <a:ext cx="1312216" cy="430251"/>
          </a:xfrm>
          <a:prstGeom prst="rect">
            <a:avLst/>
          </a:prstGeom>
        </p:spPr>
        <p:txBody>
          <a:bodyPr wrap="none">
            <a:spAutoFit/>
          </a:bodyPr>
          <a:lstStyle/>
          <a:p>
            <a:pPr lvl="0"/>
            <a:r>
              <a:rPr lang="zh-CN" altLang="en-US" sz="2200" b="1" dirty="0">
                <a:latin typeface="微软雅黑" panose="020B0503020204020204" pitchFamily="34" charset="-122"/>
                <a:ea typeface="微软雅黑" panose="020B0503020204020204" pitchFamily="34" charset="-122"/>
              </a:rPr>
              <a:t>技术沉淀</a:t>
            </a:r>
          </a:p>
        </p:txBody>
      </p:sp>
      <p:sp>
        <p:nvSpPr>
          <p:cNvPr id="18" name="矩形 17"/>
          <p:cNvSpPr/>
          <p:nvPr/>
        </p:nvSpPr>
        <p:spPr>
          <a:xfrm>
            <a:off x="1272758" y="3689969"/>
            <a:ext cx="1312216" cy="430251"/>
          </a:xfrm>
          <a:prstGeom prst="rect">
            <a:avLst/>
          </a:prstGeom>
        </p:spPr>
        <p:txBody>
          <a:bodyPr wrap="none">
            <a:spAutoFit/>
          </a:bodyPr>
          <a:lstStyle/>
          <a:p>
            <a:pPr lvl="0"/>
            <a:r>
              <a:rPr lang="zh-CN" altLang="en-US" sz="2200" b="1" dirty="0">
                <a:latin typeface="微软雅黑" panose="020B0503020204020204" pitchFamily="34" charset="-122"/>
                <a:ea typeface="微软雅黑" panose="020B0503020204020204" pitchFamily="34" charset="-122"/>
              </a:rPr>
              <a:t>整合能力</a:t>
            </a:r>
          </a:p>
        </p:txBody>
      </p:sp>
      <p:sp>
        <p:nvSpPr>
          <p:cNvPr id="19" name="矩形 18"/>
          <p:cNvSpPr/>
          <p:nvPr/>
        </p:nvSpPr>
        <p:spPr>
          <a:xfrm>
            <a:off x="1259225" y="4315883"/>
            <a:ext cx="1312216" cy="430251"/>
          </a:xfrm>
          <a:prstGeom prst="rect">
            <a:avLst/>
          </a:prstGeom>
        </p:spPr>
        <p:txBody>
          <a:bodyPr wrap="none">
            <a:spAutoFit/>
          </a:bodyPr>
          <a:lstStyle/>
          <a:p>
            <a:pPr defTabSz="913130">
              <a:defRPr/>
            </a:pPr>
            <a:r>
              <a:rPr lang="zh-CN" altLang="en-US" sz="2200" b="1" dirty="0">
                <a:latin typeface="微软雅黑" panose="020B0503020204020204" pitchFamily="34" charset="-122"/>
                <a:ea typeface="微软雅黑" panose="020B0503020204020204" pitchFamily="34" charset="-122"/>
              </a:rPr>
              <a:t>团队优势</a:t>
            </a:r>
          </a:p>
        </p:txBody>
      </p:sp>
      <p:sp>
        <p:nvSpPr>
          <p:cNvPr id="20" name="矩形 19"/>
          <p:cNvSpPr/>
          <p:nvPr/>
        </p:nvSpPr>
        <p:spPr>
          <a:xfrm>
            <a:off x="1272758" y="4941799"/>
            <a:ext cx="1312216" cy="430251"/>
          </a:xfrm>
          <a:prstGeom prst="rect">
            <a:avLst/>
          </a:prstGeom>
        </p:spPr>
        <p:txBody>
          <a:bodyPr wrap="none">
            <a:spAutoFit/>
          </a:bodyPr>
          <a:lstStyle/>
          <a:p>
            <a:pPr lvl="0"/>
            <a:r>
              <a:rPr lang="zh-CN" altLang="en-US" sz="2200" b="1" dirty="0">
                <a:latin typeface="微软雅黑" panose="020B0503020204020204" pitchFamily="34" charset="-122"/>
                <a:ea typeface="微软雅黑" panose="020B0503020204020204" pitchFamily="34" charset="-122"/>
              </a:rPr>
              <a:t>实施能力</a:t>
            </a:r>
          </a:p>
        </p:txBody>
      </p:sp>
      <p:sp>
        <p:nvSpPr>
          <p:cNvPr id="21" name="矩形 20"/>
          <p:cNvSpPr/>
          <p:nvPr/>
        </p:nvSpPr>
        <p:spPr>
          <a:xfrm>
            <a:off x="3600687" y="1217067"/>
            <a:ext cx="6907691" cy="338305"/>
          </a:xfrm>
          <a:prstGeom prst="rect">
            <a:avLst/>
          </a:prstGeom>
        </p:spPr>
        <p:txBody>
          <a:bodyPr wrap="square">
            <a:spAutoFit/>
          </a:bodyPr>
          <a:lstStyle/>
          <a:p>
            <a:pPr lvl="0"/>
            <a:r>
              <a:rPr lang="zh-CN" altLang="en-US" sz="1600" b="1" dirty="0">
                <a:latin typeface="微软雅黑" panose="020B0503020204020204" pitchFamily="34" charset="-122"/>
                <a:ea typeface="微软雅黑" panose="020B0503020204020204" pitchFamily="34" charset="-122"/>
              </a:rPr>
              <a:t>参与起草制定国家大数据交易标准及政府数据技术、安全、应用标准</a:t>
            </a:r>
          </a:p>
        </p:txBody>
      </p:sp>
      <p:sp>
        <p:nvSpPr>
          <p:cNvPr id="22" name="矩形 21"/>
          <p:cNvSpPr/>
          <p:nvPr/>
        </p:nvSpPr>
        <p:spPr>
          <a:xfrm>
            <a:off x="3600687" y="1842981"/>
            <a:ext cx="6907691" cy="338305"/>
          </a:xfrm>
          <a:prstGeom prst="rect">
            <a:avLst/>
          </a:prstGeom>
        </p:spPr>
        <p:txBody>
          <a:bodyPr wrap="square">
            <a:spAutoFit/>
          </a:bodyPr>
          <a:lstStyle/>
          <a:p>
            <a:pPr lvl="0"/>
            <a:r>
              <a:rPr lang="zh-CN" altLang="en-US" sz="1600" b="1" dirty="0">
                <a:latin typeface="微软雅黑" panose="020B0503020204020204" pitchFamily="34" charset="-122"/>
                <a:ea typeface="微软雅黑" panose="020B0503020204020204" pitchFamily="34" charset="-122"/>
              </a:rPr>
              <a:t>公司已经申请了</a:t>
            </a:r>
            <a:r>
              <a:rPr lang="en-US" altLang="zh-CN" sz="1600" b="1" dirty="0">
                <a:latin typeface="微软雅黑" panose="020B0503020204020204" pitchFamily="34" charset="-122"/>
                <a:ea typeface="微软雅黑" panose="020B0503020204020204" pitchFamily="34" charset="-122"/>
              </a:rPr>
              <a:t>100</a:t>
            </a:r>
            <a:r>
              <a:rPr lang="zh-CN" altLang="en-US" sz="1600" b="1" dirty="0">
                <a:latin typeface="微软雅黑" panose="020B0503020204020204" pitchFamily="34" charset="-122"/>
                <a:ea typeface="微软雅黑" panose="020B0503020204020204" pitchFamily="34" charset="-122"/>
              </a:rPr>
              <a:t>多项大数据专利、著作权等，涵盖了产业链核心技术</a:t>
            </a:r>
          </a:p>
        </p:txBody>
      </p:sp>
      <p:sp>
        <p:nvSpPr>
          <p:cNvPr id="23" name="矩形 22"/>
          <p:cNvSpPr/>
          <p:nvPr/>
        </p:nvSpPr>
        <p:spPr>
          <a:xfrm>
            <a:off x="3600687" y="2468895"/>
            <a:ext cx="6907691" cy="338305"/>
          </a:xfrm>
          <a:prstGeom prst="rect">
            <a:avLst/>
          </a:prstGeom>
        </p:spPr>
        <p:txBody>
          <a:bodyPr wrap="square">
            <a:spAutoFit/>
          </a:bodyPr>
          <a:lstStyle/>
          <a:p>
            <a:pPr lvl="0"/>
            <a:r>
              <a:rPr lang="zh-CN" altLang="en-US" sz="1600" b="1" dirty="0">
                <a:latin typeface="微软雅黑" panose="020B0503020204020204" pitchFamily="34" charset="-122"/>
                <a:ea typeface="微软雅黑" panose="020B0503020204020204" pitchFamily="34" charset="-122"/>
              </a:rPr>
              <a:t>经过</a:t>
            </a:r>
            <a:r>
              <a:rPr lang="en-US" altLang="zh-CN" sz="1600" b="1" dirty="0">
                <a:latin typeface="微软雅黑" panose="020B0503020204020204" pitchFamily="34" charset="-122"/>
                <a:ea typeface="微软雅黑" panose="020B0503020204020204" pitchFamily="34" charset="-122"/>
              </a:rPr>
              <a:t>5</a:t>
            </a:r>
            <a:r>
              <a:rPr lang="zh-CN" altLang="en-US" sz="1600" b="1" dirty="0">
                <a:latin typeface="微软雅黑" panose="020B0503020204020204" pitchFamily="34" charset="-122"/>
                <a:ea typeface="微软雅黑" panose="020B0503020204020204" pitchFamily="34" charset="-122"/>
              </a:rPr>
              <a:t>年的研发，目前形成了</a:t>
            </a:r>
            <a:r>
              <a:rPr lang="en-US" altLang="zh-CN" sz="1600" b="1" dirty="0">
                <a:latin typeface="微软雅黑" panose="020B0503020204020204" pitchFamily="34" charset="-122"/>
                <a:ea typeface="微软雅黑" panose="020B0503020204020204" pitchFamily="34" charset="-122"/>
              </a:rPr>
              <a:t>4000</a:t>
            </a:r>
            <a:r>
              <a:rPr lang="zh-CN" altLang="en-US" sz="1600" b="1" dirty="0">
                <a:latin typeface="微软雅黑" panose="020B0503020204020204" pitchFamily="34" charset="-122"/>
                <a:ea typeface="微软雅黑" panose="020B0503020204020204" pitchFamily="34" charset="-122"/>
              </a:rPr>
              <a:t>多个政府大数据、金融大数据的应用场景</a:t>
            </a:r>
          </a:p>
        </p:txBody>
      </p:sp>
      <p:sp>
        <p:nvSpPr>
          <p:cNvPr id="24" name="矩形 23"/>
          <p:cNvSpPr/>
          <p:nvPr/>
        </p:nvSpPr>
        <p:spPr>
          <a:xfrm>
            <a:off x="3600687" y="3094809"/>
            <a:ext cx="6907691" cy="338305"/>
          </a:xfrm>
          <a:prstGeom prst="rect">
            <a:avLst/>
          </a:prstGeom>
        </p:spPr>
        <p:txBody>
          <a:bodyPr wrap="square">
            <a:spAutoFit/>
          </a:bodyPr>
          <a:lstStyle/>
          <a:p>
            <a:pPr lvl="0"/>
            <a:r>
              <a:rPr lang="zh-CN" altLang="en-US" sz="1600" b="1" dirty="0">
                <a:latin typeface="微软雅黑" panose="020B0503020204020204" pitchFamily="34" charset="-122"/>
                <a:ea typeface="微软雅黑" panose="020B0503020204020204" pitchFamily="34" charset="-122"/>
              </a:rPr>
              <a:t>针对政府大数据应用，已经将所有技术平台都开发完毕，具备</a:t>
            </a:r>
            <a:r>
              <a:rPr lang="en-US" altLang="zh-CN" sz="1600" b="1" dirty="0">
                <a:latin typeface="微软雅黑" panose="020B0503020204020204" pitchFamily="34" charset="-122"/>
                <a:ea typeface="微软雅黑" panose="020B0503020204020204" pitchFamily="34" charset="-122"/>
              </a:rPr>
              <a:t>3</a:t>
            </a:r>
            <a:r>
              <a:rPr lang="zh-CN" altLang="en-US" sz="1600" b="1" dirty="0">
                <a:latin typeface="微软雅黑" panose="020B0503020204020204" pitchFamily="34" charset="-122"/>
                <a:ea typeface="微软雅黑" panose="020B0503020204020204" pitchFamily="34" charset="-122"/>
              </a:rPr>
              <a:t>年领先优势</a:t>
            </a:r>
          </a:p>
        </p:txBody>
      </p:sp>
      <p:sp>
        <p:nvSpPr>
          <p:cNvPr id="25" name="矩形 24"/>
          <p:cNvSpPr/>
          <p:nvPr/>
        </p:nvSpPr>
        <p:spPr>
          <a:xfrm>
            <a:off x="3600687" y="3720723"/>
            <a:ext cx="7123557" cy="338305"/>
          </a:xfrm>
          <a:prstGeom prst="rect">
            <a:avLst/>
          </a:prstGeom>
        </p:spPr>
        <p:txBody>
          <a:bodyPr wrap="square">
            <a:spAutoFit/>
          </a:bodyPr>
          <a:lstStyle/>
          <a:p>
            <a:pPr lvl="0"/>
            <a:r>
              <a:rPr lang="zh-CN" altLang="en-US" sz="1600" b="1" dirty="0">
                <a:latin typeface="微软雅黑" panose="020B0503020204020204" pitchFamily="34" charset="-122"/>
                <a:ea typeface="微软雅黑" panose="020B0503020204020204" pitchFamily="34" charset="-122"/>
              </a:rPr>
              <a:t>公司大数据整合平台已经整合了</a:t>
            </a:r>
            <a:r>
              <a:rPr lang="en-US" altLang="zh-CN" sz="1600" b="1" dirty="0">
                <a:latin typeface="微软雅黑" panose="020B0503020204020204" pitchFamily="34" charset="-122"/>
                <a:ea typeface="微软雅黑" panose="020B0503020204020204" pitchFamily="34" charset="-122"/>
              </a:rPr>
              <a:t>300</a:t>
            </a:r>
            <a:r>
              <a:rPr lang="zh-CN" altLang="en-US" sz="1600" b="1" dirty="0">
                <a:latin typeface="微软雅黑" panose="020B0503020204020204" pitchFamily="34" charset="-122"/>
                <a:ea typeface="微软雅黑" panose="020B0503020204020204" pitchFamily="34" charset="-122"/>
              </a:rPr>
              <a:t>多家国内外大数据工具厂商，构建生态圈</a:t>
            </a:r>
          </a:p>
        </p:txBody>
      </p:sp>
      <p:sp>
        <p:nvSpPr>
          <p:cNvPr id="26" name="矩形 25"/>
          <p:cNvSpPr/>
          <p:nvPr/>
        </p:nvSpPr>
        <p:spPr>
          <a:xfrm>
            <a:off x="3600687" y="4346637"/>
            <a:ext cx="6907691" cy="338305"/>
          </a:xfrm>
          <a:prstGeom prst="rect">
            <a:avLst/>
          </a:prstGeom>
        </p:spPr>
        <p:txBody>
          <a:bodyPr wrap="square">
            <a:spAutoFit/>
          </a:bodyPr>
          <a:lstStyle/>
          <a:p>
            <a:pPr lvl="0"/>
            <a:r>
              <a:rPr lang="zh-CN" altLang="en-US" sz="1600" b="1" dirty="0">
                <a:latin typeface="微软雅黑" panose="020B0503020204020204" pitchFamily="34" charset="-122"/>
                <a:ea typeface="微软雅黑" panose="020B0503020204020204" pitchFamily="34" charset="-122"/>
              </a:rPr>
              <a:t>公司构建了</a:t>
            </a:r>
            <a:r>
              <a:rPr lang="en-US" altLang="zh-CN" sz="1600" b="1" dirty="0">
                <a:latin typeface="微软雅黑" panose="020B0503020204020204" pitchFamily="34" charset="-122"/>
                <a:ea typeface="微软雅黑" panose="020B0503020204020204" pitchFamily="34" charset="-122"/>
              </a:rPr>
              <a:t>800</a:t>
            </a:r>
            <a:r>
              <a:rPr lang="zh-CN" altLang="en-US" sz="1600" b="1" dirty="0">
                <a:latin typeface="微软雅黑" panose="020B0503020204020204" pitchFamily="34" charset="-122"/>
                <a:ea typeface="微软雅黑" panose="020B0503020204020204" pitchFamily="34" charset="-122"/>
              </a:rPr>
              <a:t>多人的大数据技术研发及服务团队，在大数据领域遥遥领先</a:t>
            </a:r>
          </a:p>
        </p:txBody>
      </p:sp>
      <p:sp>
        <p:nvSpPr>
          <p:cNvPr id="27" name="矩形 26"/>
          <p:cNvSpPr/>
          <p:nvPr/>
        </p:nvSpPr>
        <p:spPr>
          <a:xfrm>
            <a:off x="3600687" y="4967010"/>
            <a:ext cx="7123557" cy="338305"/>
          </a:xfrm>
          <a:prstGeom prst="rect">
            <a:avLst/>
          </a:prstGeom>
        </p:spPr>
        <p:txBody>
          <a:bodyPr wrap="square">
            <a:spAutoFit/>
          </a:bodyPr>
          <a:lstStyle/>
          <a:p>
            <a:pPr lvl="0"/>
            <a:r>
              <a:rPr lang="zh-CN" altLang="en-US" sz="1600" b="1" dirty="0">
                <a:latin typeface="微软雅黑" panose="020B0503020204020204" pitchFamily="34" charset="-122"/>
                <a:ea typeface="微软雅黑" panose="020B0503020204020204" pitchFamily="34" charset="-122"/>
              </a:rPr>
              <a:t>以北京、南京、成都、广州为研发基地，在</a:t>
            </a:r>
            <a:r>
              <a:rPr lang="en-US" altLang="zh-CN" sz="1600" b="1" dirty="0">
                <a:latin typeface="微软雅黑" panose="020B0503020204020204" pitchFamily="34" charset="-122"/>
                <a:ea typeface="微软雅黑" panose="020B0503020204020204" pitchFamily="34" charset="-122"/>
              </a:rPr>
              <a:t>40</a:t>
            </a:r>
            <a:r>
              <a:rPr lang="zh-CN" altLang="en-US" sz="1600" b="1" dirty="0">
                <a:latin typeface="微软雅黑" panose="020B0503020204020204" pitchFamily="34" charset="-122"/>
                <a:ea typeface="微软雅黑" panose="020B0503020204020204" pitchFamily="34" charset="-122"/>
              </a:rPr>
              <a:t>多个城市部署了技术实施团队</a:t>
            </a:r>
          </a:p>
        </p:txBody>
      </p:sp>
      <p:sp>
        <p:nvSpPr>
          <p:cNvPr id="28" name="灯片编号占位符 3"/>
          <p:cNvSpPr txBox="1"/>
          <p:nvPr/>
        </p:nvSpPr>
        <p:spPr>
          <a:xfrm>
            <a:off x="8258404" y="6006164"/>
            <a:ext cx="2688780" cy="345010"/>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defRPr/>
            </a:pPr>
            <a:r>
              <a:rPr lang="en-US" altLang="zh-CN" sz="1400" dirty="0">
                <a:solidFill>
                  <a:prstClr val="black">
                    <a:tint val="75000"/>
                  </a:prstClr>
                </a:solidFill>
              </a:rPr>
              <a:t>4</a:t>
            </a:r>
            <a:endParaRPr lang="zh-CN" altLang="en-US" sz="1400" dirty="0">
              <a:solidFill>
                <a:prstClr val="black">
                  <a:tint val="75000"/>
                </a:prstClr>
              </a:solidFill>
            </a:endParaRPr>
          </a:p>
        </p:txBody>
      </p:sp>
    </p:spTree>
    <p:extLst>
      <p:ext uri="{BB962C8B-B14F-4D97-AF65-F5344CB8AC3E}">
        <p14:creationId xmlns:p14="http://schemas.microsoft.com/office/powerpoint/2010/main" val="113033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6442" y="62237"/>
            <a:ext cx="11214425"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行业分析</a:t>
            </a:r>
            <a:r>
              <a:rPr lang="en-US" altLang="zh-CN" sz="2397" b="1" dirty="0">
                <a:solidFill>
                  <a:schemeClr val="bg1"/>
                </a:solidFill>
                <a:latin typeface="微软雅黑" pitchFamily="34" charset="-122"/>
                <a:ea typeface="微软雅黑" pitchFamily="34" charset="-122"/>
                <a:sym typeface="+mn-ea"/>
              </a:rPr>
              <a:t>—14.</a:t>
            </a:r>
            <a:r>
              <a:rPr lang="zh-CN" altLang="en-US" sz="2397" b="1" dirty="0">
                <a:solidFill>
                  <a:schemeClr val="bg1"/>
                </a:solidFill>
                <a:latin typeface="微软雅黑" pitchFamily="34" charset="-122"/>
                <a:ea typeface="微软雅黑" pitchFamily="34" charset="-122"/>
                <a:sym typeface="+mn-ea"/>
              </a:rPr>
              <a:t>工业运行大数据   可视化</a:t>
            </a:r>
          </a:p>
        </p:txBody>
      </p:sp>
      <p:sp>
        <p:nvSpPr>
          <p:cNvPr id="2" name="矩形 1"/>
          <p:cNvSpPr/>
          <p:nvPr/>
        </p:nvSpPr>
        <p:spPr>
          <a:xfrm>
            <a:off x="9060656" y="900516"/>
            <a:ext cx="2076968" cy="3716274"/>
          </a:xfrm>
          <a:prstGeom prst="rect">
            <a:avLst/>
          </a:prstGeom>
        </p:spPr>
        <p:txBody>
          <a:bodyPr wrap="square">
            <a:spAutoFit/>
          </a:bodyPr>
          <a:lstStyle/>
          <a:p>
            <a:pPr defTabSz="1128108">
              <a:lnSpc>
                <a:spcPct val="150000"/>
              </a:lnSpc>
            </a:pPr>
            <a:r>
              <a:rPr lang="zh-CN" altLang="en-US" sz="1890" dirty="0">
                <a:solidFill>
                  <a:prstClr val="black"/>
                </a:solidFill>
                <a:latin typeface="微软雅黑" panose="020B0503020204020204" pitchFamily="34" charset="-122"/>
                <a:ea typeface="微软雅黑" panose="020B0503020204020204" pitchFamily="34" charset="-122"/>
              </a:rPr>
              <a:t>大数据应用场景可视化演示：</a:t>
            </a:r>
            <a:endParaRPr lang="en-US" altLang="zh-CN" sz="1890" dirty="0">
              <a:solidFill>
                <a:prstClr val="black"/>
              </a:solidFill>
              <a:latin typeface="微软雅黑" panose="020B0503020204020204" pitchFamily="34" charset="-122"/>
              <a:ea typeface="微软雅黑" panose="020B0503020204020204" pitchFamily="34" charset="-122"/>
            </a:endParaRPr>
          </a:p>
          <a:p>
            <a:pPr marL="323945" indent="-323945" defTabSz="1066060">
              <a:lnSpc>
                <a:spcPct val="150000"/>
              </a:lnSpc>
              <a:buFont typeface="+mj-lt"/>
              <a:buAutoNum type="arabicPeriod"/>
            </a:pPr>
            <a:r>
              <a:rPr lang="zh-CN" altLang="en-US" sz="1512" dirty="0">
                <a:solidFill>
                  <a:prstClr val="black"/>
                </a:solidFill>
                <a:latin typeface="微软雅黑" panose="020B0503020204020204" pitchFamily="34" charset="-122"/>
                <a:ea typeface="微软雅黑" panose="020B0503020204020204" pitchFamily="34" charset="-122"/>
              </a:rPr>
              <a:t>展示工业行业风险指数</a:t>
            </a:r>
            <a:endParaRPr lang="en-US" altLang="zh-CN" sz="1512" dirty="0">
              <a:solidFill>
                <a:prstClr val="black"/>
              </a:solidFill>
              <a:latin typeface="微软雅黑" panose="020B0503020204020204" pitchFamily="34" charset="-122"/>
              <a:ea typeface="微软雅黑" panose="020B0503020204020204" pitchFamily="34" charset="-122"/>
            </a:endParaRPr>
          </a:p>
          <a:p>
            <a:pPr marL="323945" indent="-323945" defTabSz="1066060">
              <a:lnSpc>
                <a:spcPct val="150000"/>
              </a:lnSpc>
              <a:buFont typeface="+mj-lt"/>
              <a:buAutoNum type="arabicPeriod"/>
            </a:pPr>
            <a:r>
              <a:rPr lang="zh-CN" altLang="en-US" sz="1512" dirty="0">
                <a:solidFill>
                  <a:prstClr val="black"/>
                </a:solidFill>
                <a:latin typeface="微软雅黑" panose="020B0503020204020204" pitchFamily="34" charset="-122"/>
                <a:ea typeface="微软雅黑" panose="020B0503020204020204" pitchFamily="34" charset="-122"/>
              </a:rPr>
              <a:t>展示指数分布和指数详解，指数的波动及其原因</a:t>
            </a:r>
            <a:endParaRPr lang="en-US" altLang="zh-CN" sz="1512" dirty="0">
              <a:solidFill>
                <a:prstClr val="black"/>
              </a:solidFill>
              <a:latin typeface="微软雅黑" panose="020B0503020204020204" pitchFamily="34" charset="-122"/>
              <a:ea typeface="微软雅黑" panose="020B0503020204020204" pitchFamily="34" charset="-122"/>
            </a:endParaRPr>
          </a:p>
          <a:p>
            <a:pPr marL="323945" indent="-323945" defTabSz="1066060">
              <a:lnSpc>
                <a:spcPct val="150000"/>
              </a:lnSpc>
              <a:buFont typeface="+mj-lt"/>
              <a:buAutoNum type="arabicPeriod"/>
            </a:pPr>
            <a:r>
              <a:rPr lang="zh-CN" altLang="en-US" sz="1512" dirty="0">
                <a:solidFill>
                  <a:prstClr val="black"/>
                </a:solidFill>
                <a:latin typeface="微软雅黑" panose="020B0503020204020204" pitchFamily="34" charset="-122"/>
                <a:ea typeface="微软雅黑" panose="020B0503020204020204" pitchFamily="34" charset="-122"/>
              </a:rPr>
              <a:t>展示行业中的优秀企业列表，点击可查看企业详情</a:t>
            </a:r>
            <a:endParaRPr lang="zh-CN" altLang="zh-CN" sz="1512" dirty="0">
              <a:solidFill>
                <a:prstClr val="black"/>
              </a:solidFill>
              <a:latin typeface="微软雅黑" panose="020B0503020204020204" pitchFamily="34" charset="-122"/>
              <a:ea typeface="微软雅黑" panose="020B0503020204020204" pitchFamily="34" charset="-122"/>
            </a:endParaRPr>
          </a:p>
        </p:txBody>
      </p:sp>
      <p:pic>
        <p:nvPicPr>
          <p:cNvPr id="4" name="Picture 3" descr="C:\Documents and Settings\Administrator\桌面\工业企业运行分析大数据平台.png"/>
          <p:cNvPicPr>
            <a:picLocks noChangeAspect="1" noChangeArrowheads="1"/>
          </p:cNvPicPr>
          <p:nvPr/>
        </p:nvPicPr>
        <p:blipFill>
          <a:blip r:embed="rId2" cstate="print"/>
          <a:srcRect/>
          <a:stretch>
            <a:fillRect/>
          </a:stretch>
        </p:blipFill>
        <p:spPr bwMode="auto">
          <a:xfrm>
            <a:off x="306442" y="774447"/>
            <a:ext cx="8507874" cy="5540546"/>
          </a:xfrm>
          <a:prstGeom prst="rect">
            <a:avLst/>
          </a:prstGeom>
          <a:noFill/>
        </p:spPr>
      </p:pic>
      <p:sp>
        <p:nvSpPr>
          <p:cNvPr id="6" name="灯片编号占位符 6"/>
          <p:cNvSpPr txBox="1">
            <a:spLocks/>
          </p:cNvSpPr>
          <p:nvPr/>
        </p:nvSpPr>
        <p:spPr>
          <a:xfrm>
            <a:off x="8499448"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14</a:t>
            </a:r>
            <a:endParaRPr lang="zh-CN" altLang="en-US" sz="1400" dirty="0"/>
          </a:p>
        </p:txBody>
      </p:sp>
    </p:spTree>
    <p:extLst>
      <p:ext uri="{BB962C8B-B14F-4D97-AF65-F5344CB8AC3E}">
        <p14:creationId xmlns:p14="http://schemas.microsoft.com/office/powerpoint/2010/main" val="4086599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201958"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行业分析</a:t>
            </a:r>
            <a:r>
              <a:rPr lang="en-US" altLang="zh-CN" sz="2398" b="1" dirty="0">
                <a:solidFill>
                  <a:schemeClr val="bg1"/>
                </a:solidFill>
                <a:latin typeface="微软雅黑" pitchFamily="34" charset="-122"/>
                <a:ea typeface="微软雅黑" pitchFamily="34" charset="-122"/>
                <a:sym typeface="+mn-ea"/>
              </a:rPr>
              <a:t>—15.</a:t>
            </a:r>
            <a:r>
              <a:rPr lang="zh-CN" altLang="en-US" sz="2398" b="1" dirty="0">
                <a:solidFill>
                  <a:schemeClr val="bg1"/>
                </a:solidFill>
                <a:latin typeface="微软雅黑" pitchFamily="34" charset="-122"/>
                <a:ea typeface="微软雅黑" pitchFamily="34" charset="-122"/>
                <a:sym typeface="+mn-ea"/>
              </a:rPr>
              <a:t>行业产能预警指数</a:t>
            </a:r>
          </a:p>
        </p:txBody>
      </p:sp>
      <p:graphicFrame>
        <p:nvGraphicFramePr>
          <p:cNvPr id="5" name="表格 4"/>
          <p:cNvGraphicFramePr>
            <a:graphicFrameLocks noGrp="1"/>
          </p:cNvGraphicFramePr>
          <p:nvPr>
            <p:extLst/>
          </p:nvPr>
        </p:nvGraphicFramePr>
        <p:xfrm>
          <a:off x="302960" y="1079820"/>
          <a:ext cx="10906069" cy="4791369"/>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indent="0" defTabSz="914400" fontAlgn="base">
                        <a:lnSpc>
                          <a:spcPct val="150000"/>
                        </a:lnSpc>
                        <a:spcBef>
                          <a:spcPct val="0"/>
                        </a:spcBef>
                        <a:spcAft>
                          <a:spcPct val="0"/>
                        </a:spcAft>
                        <a:buFont typeface="Wingdings" panose="05000000000000000000" pitchFamily="2" charset="2"/>
                        <a:buNone/>
                      </a:pPr>
                      <a:r>
                        <a:rPr lang="zh-CN" altLang="en-US" sz="1200" b="0" kern="1200" baseline="0" dirty="0">
                          <a:solidFill>
                            <a:schemeClr val="dk1"/>
                          </a:solidFill>
                          <a:latin typeface="微软雅黑" pitchFamily="34" charset="-122"/>
                          <a:ea typeface="微软雅黑" pitchFamily="34" charset="-122"/>
                          <a:cs typeface="+mn-cs"/>
                        </a:rPr>
                        <a:t>在区域发展经济的过程中，全国各地出现不同情况的产能过剩现象，为</a:t>
                      </a:r>
                      <a:r>
                        <a:rPr lang="zh-CN" altLang="en-US" sz="1200" dirty="0">
                          <a:solidFill>
                            <a:schemeClr val="tx1"/>
                          </a:solidFill>
                          <a:latin typeface="微软雅黑" pitchFamily="34" charset="-122"/>
                          <a:ea typeface="微软雅黑" pitchFamily="34" charset="-122"/>
                        </a:rPr>
                        <a:t>研究全国产能过剩情况，趋势分析、因素分析、指数分析，降低产能进行预测和预警，存在数据不足或数据没有共享交融的问题。</a:t>
                      </a:r>
                      <a:endParaRPr lang="en-US" altLang="zh-CN" sz="1200" dirty="0">
                        <a:solidFill>
                          <a:schemeClr val="tx1"/>
                        </a:solidFill>
                        <a:latin typeface="微软雅黑" pitchFamily="34" charset="-122"/>
                        <a:ea typeface="微软雅黑" pitchFamily="34" charset="-122"/>
                      </a:endParaRP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对行业产能进行分析通过热力图展现出全国产能情况</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为了分析产能过剩情况，进行产能排行榜，产能过剩统计，因素分析和地区分析进行预测和监控</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对高危行业进行预警</a:t>
                      </a: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经信委数据</a:t>
                      </a:r>
                      <a:endParaRPr lang="en-US" altLang="zh-CN" sz="1200" dirty="0">
                        <a:solidFill>
                          <a:srgbClr val="000000"/>
                        </a:solidFill>
                        <a:latin typeface="微软雅黑" pitchFamily="34" charset="-122"/>
                        <a:ea typeface="微软雅黑" pitchFamily="34" charset="-122"/>
                      </a:endParaRPr>
                    </a:p>
                    <a:p>
                      <a:pPr marL="228600" lvl="0" indent="-228600" defTabSz="914400" fontAlgn="base">
                        <a:lnSpc>
                          <a:spcPct val="150000"/>
                        </a:lnSpc>
                        <a:spcBef>
                          <a:spcPct val="0"/>
                        </a:spcBef>
                        <a:spcAft>
                          <a:spcPct val="0"/>
                        </a:spcAft>
                        <a:buClrTx/>
                        <a:buFont typeface="+mj-lt"/>
                        <a:buAutoNum type="arabicPeriod"/>
                      </a:pPr>
                      <a:r>
                        <a:rPr lang="zh-CN" altLang="en-US" sz="1200" dirty="0">
                          <a:solidFill>
                            <a:schemeClr val="tx1"/>
                          </a:solidFill>
                          <a:latin typeface="微软雅黑" pitchFamily="34" charset="-122"/>
                          <a:ea typeface="微软雅黑" pitchFamily="34" charset="-122"/>
                        </a:rPr>
                        <a:t>工商局</a:t>
                      </a:r>
                      <a:endParaRPr lang="en-US" altLang="zh-CN" sz="1200" dirty="0">
                        <a:solidFill>
                          <a:schemeClr val="tx1"/>
                        </a:solidFill>
                        <a:latin typeface="微软雅黑" pitchFamily="34" charset="-122"/>
                        <a:ea typeface="微软雅黑" pitchFamily="34" charset="-122"/>
                      </a:endParaRPr>
                    </a:p>
                    <a:p>
                      <a:pPr marL="228600" lvl="0" indent="-228600" defTabSz="914400" fontAlgn="base">
                        <a:lnSpc>
                          <a:spcPct val="150000"/>
                        </a:lnSpc>
                        <a:spcBef>
                          <a:spcPct val="0"/>
                        </a:spcBef>
                        <a:spcAft>
                          <a:spcPct val="0"/>
                        </a:spcAft>
                        <a:buClrTx/>
                        <a:buFont typeface="+mj-lt"/>
                        <a:buAutoNum type="arabicPeriod"/>
                      </a:pPr>
                      <a:r>
                        <a:rPr lang="zh-CN" altLang="en-US" sz="1200" dirty="0">
                          <a:solidFill>
                            <a:schemeClr val="tx1"/>
                          </a:solidFill>
                          <a:latin typeface="微软雅黑" pitchFamily="34" charset="-122"/>
                          <a:ea typeface="微软雅黑" pitchFamily="34" charset="-122"/>
                        </a:rPr>
                        <a:t>统计局</a:t>
                      </a:r>
                      <a:endParaRPr lang="en-US" altLang="zh-CN" sz="1200" dirty="0">
                        <a:solidFill>
                          <a:schemeClr val="tx1"/>
                        </a:solidFill>
                        <a:latin typeface="微软雅黑" pitchFamily="34" charset="-122"/>
                        <a:ea typeface="微软雅黑" pitchFamily="34" charset="-122"/>
                      </a:endParaRPr>
                    </a:p>
                    <a:p>
                      <a:pPr marL="228600" lvl="0" indent="-228600" defTabSz="914400" fontAlgn="base">
                        <a:lnSpc>
                          <a:spcPct val="150000"/>
                        </a:lnSpc>
                        <a:spcBef>
                          <a:spcPct val="0"/>
                        </a:spcBef>
                        <a:spcAft>
                          <a:spcPct val="0"/>
                        </a:spcAft>
                        <a:buClrTx/>
                        <a:buFont typeface="+mj-lt"/>
                        <a:buAutoNum type="arabicPeriod"/>
                      </a:pPr>
                      <a:r>
                        <a:rPr lang="zh-CN" altLang="en-US" sz="1200" dirty="0">
                          <a:solidFill>
                            <a:schemeClr val="tx1"/>
                          </a:solidFill>
                          <a:latin typeface="微软雅黑" pitchFamily="34" charset="-122"/>
                          <a:ea typeface="微软雅黑" pitchFamily="34" charset="-122"/>
                        </a:rPr>
                        <a:t>税务局</a:t>
                      </a:r>
                      <a:endParaRPr lang="en-US" altLang="zh-CN" sz="1200" dirty="0">
                        <a:solidFill>
                          <a:schemeClr val="tx1"/>
                        </a:solidFill>
                        <a:latin typeface="微软雅黑" pitchFamily="34" charset="-122"/>
                        <a:ea typeface="微软雅黑" pitchFamily="34" charset="-122"/>
                      </a:endParaRPr>
                    </a:p>
                    <a:p>
                      <a:pPr marL="228600" lvl="0" indent="-228600" defTabSz="914400" fontAlgn="base">
                        <a:lnSpc>
                          <a:spcPct val="150000"/>
                        </a:lnSpc>
                        <a:spcBef>
                          <a:spcPct val="0"/>
                        </a:spcBef>
                        <a:spcAft>
                          <a:spcPct val="0"/>
                        </a:spcAft>
                        <a:buClrTx/>
                        <a:buFont typeface="+mj-lt"/>
                        <a:buAutoNum type="arabicPeriod"/>
                      </a:pPr>
                      <a:r>
                        <a:rPr lang="zh-CN" altLang="en-US" sz="1200" dirty="0">
                          <a:solidFill>
                            <a:schemeClr val="tx1"/>
                          </a:solidFill>
                          <a:latin typeface="微软雅黑" pitchFamily="34" charset="-122"/>
                          <a:ea typeface="微软雅黑" pitchFamily="34" charset="-122"/>
                        </a:rPr>
                        <a:t>舆情信息</a:t>
                      </a:r>
                      <a:endParaRPr lang="en-US" altLang="zh-CN" sz="1200" dirty="0">
                        <a:solidFill>
                          <a:schemeClr val="tx1"/>
                        </a:solidFill>
                        <a:latin typeface="微软雅黑" pitchFamily="34" charset="-122"/>
                        <a:ea typeface="微软雅黑" pitchFamily="34" charset="-122"/>
                      </a:endParaRPr>
                    </a:p>
                  </a:txBody>
                  <a:tcPr marL="91386" marR="91386" marT="45694" marB="45694" anchor="ctr"/>
                </a:tc>
                <a:extLst>
                  <a:ext uri="{0D108BD9-81ED-4DB2-BD59-A6C34878D82A}">
                    <a16:rowId xmlns:a16="http://schemas.microsoft.com/office/drawing/2014/main" val="1000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lvl="0" indent="0" algn="just" defTabSz="914400" rtl="0" eaLnBrk="1" fontAlgn="base" latinLnBrk="0" hangingPunct="1">
                        <a:lnSpc>
                          <a:spcPct val="150000"/>
                        </a:lnSpc>
                        <a:spcBef>
                          <a:spcPct val="0"/>
                        </a:spcBef>
                        <a:spcAft>
                          <a:spcPct val="0"/>
                        </a:spcAft>
                        <a:buFont typeface="+mj-lt"/>
                        <a:buNone/>
                        <a:defRPr/>
                      </a:pPr>
                      <a:r>
                        <a:rPr lang="zh-CN" altLang="en-US" sz="1200" kern="1200" dirty="0">
                          <a:solidFill>
                            <a:srgbClr val="000000"/>
                          </a:solidFill>
                          <a:latin typeface="微软雅黑" pitchFamily="34" charset="-122"/>
                          <a:ea typeface="微软雅黑" pitchFamily="34" charset="-122"/>
                          <a:cs typeface="+mn-cs"/>
                        </a:rPr>
                        <a:t>通过整合经信委、工商局、统计局、税务局、舆情信息等数据，动态展示行业产能情况 </a:t>
                      </a:r>
                      <a:r>
                        <a:rPr lang="en-US" altLang="zh-CN" sz="1200" kern="1200" dirty="0">
                          <a:solidFill>
                            <a:srgbClr val="000000"/>
                          </a:solidFill>
                          <a:latin typeface="微软雅黑" pitchFamily="34" charset="-122"/>
                          <a:ea typeface="微软雅黑" pitchFamily="34" charset="-122"/>
                          <a:cs typeface="+mn-cs"/>
                        </a:rPr>
                        <a:t>;</a:t>
                      </a:r>
                      <a:r>
                        <a:rPr lang="zh-CN" altLang="en-US" sz="1200" kern="1200" dirty="0">
                          <a:solidFill>
                            <a:srgbClr val="000000"/>
                          </a:solidFill>
                          <a:latin typeface="微软雅黑" pitchFamily="34" charset="-122"/>
                          <a:ea typeface="微软雅黑" pitchFamily="34" charset="-122"/>
                          <a:cs typeface="+mn-cs"/>
                        </a:rPr>
                        <a:t>通过趋势分析、因素分析、指数分析，对行业产能状况建立模型，预警产能过剩行业及产能异常企业。对行业产能进行分析通过热力图展现出全国产能情况。为了分析产能过剩情况，进行产能排行榜，产能过剩统计，因素分析和地区分析进行预测和监控。</a:t>
                      </a:r>
                    </a:p>
                  </a:txBody>
                  <a:tcPr marL="91386" marR="91386" marT="45694" marB="45694" anchor="ctr"/>
                </a:tc>
                <a:extLst>
                  <a:ext uri="{0D108BD9-81ED-4DB2-BD59-A6C34878D82A}">
                    <a16:rowId xmlns:a16="http://schemas.microsoft.com/office/drawing/2014/main" val="10003"/>
                  </a:ext>
                </a:extLst>
              </a:tr>
            </a:tbl>
          </a:graphicData>
        </a:graphic>
      </p:graphicFrame>
      <p:sp>
        <p:nvSpPr>
          <p:cNvPr id="6" name="灯片编号占位符 6"/>
          <p:cNvSpPr txBox="1">
            <a:spLocks/>
          </p:cNvSpPr>
          <p:nvPr/>
        </p:nvSpPr>
        <p:spPr>
          <a:xfrm>
            <a:off x="8479502" y="6058634"/>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35</a:t>
            </a:r>
            <a:endParaRPr lang="zh-CN" altLang="en-US" sz="1400" dirty="0"/>
          </a:p>
        </p:txBody>
      </p:sp>
    </p:spTree>
    <p:extLst>
      <p:ext uri="{BB962C8B-B14F-4D97-AF65-F5344CB8AC3E}">
        <p14:creationId xmlns:p14="http://schemas.microsoft.com/office/powerpoint/2010/main" val="677028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215735" y="812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行业分析</a:t>
            </a:r>
            <a:r>
              <a:rPr lang="en-US" altLang="zh-CN" sz="2398" b="1" dirty="0">
                <a:solidFill>
                  <a:schemeClr val="bg1"/>
                </a:solidFill>
                <a:latin typeface="微软雅黑" pitchFamily="34" charset="-122"/>
                <a:ea typeface="微软雅黑" pitchFamily="34" charset="-122"/>
                <a:sym typeface="+mn-ea"/>
              </a:rPr>
              <a:t>—15.</a:t>
            </a:r>
            <a:r>
              <a:rPr lang="zh-CN" altLang="en-US" sz="2398" b="1" dirty="0">
                <a:solidFill>
                  <a:schemeClr val="bg1"/>
                </a:solidFill>
                <a:latin typeface="微软雅黑" pitchFamily="34" charset="-122"/>
                <a:ea typeface="微软雅黑" pitchFamily="34" charset="-122"/>
                <a:sym typeface="+mn-ea"/>
              </a:rPr>
              <a:t>行业产能预警指数   可视化</a:t>
            </a:r>
          </a:p>
        </p:txBody>
      </p:sp>
      <p:sp>
        <p:nvSpPr>
          <p:cNvPr id="6" name="矩形 5"/>
          <p:cNvSpPr/>
          <p:nvPr/>
        </p:nvSpPr>
        <p:spPr>
          <a:xfrm>
            <a:off x="8642187" y="1104065"/>
            <a:ext cx="2449114" cy="3834511"/>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对行业产能进行分析通过热力图展现出全国产能情况。</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为了分析产能过剩情况，进行产能排行榜，产能过剩统计，因素分析和地区分析进行预测和监控。</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208" y="766087"/>
            <a:ext cx="7905913" cy="5447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灯片编号占位符 6"/>
          <p:cNvSpPr txBox="1">
            <a:spLocks/>
          </p:cNvSpPr>
          <p:nvPr/>
        </p:nvSpPr>
        <p:spPr>
          <a:xfrm>
            <a:off x="8627121" y="6040677"/>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36</a:t>
            </a:r>
            <a:endParaRPr lang="zh-CN" altLang="en-US" sz="1400" dirty="0"/>
          </a:p>
        </p:txBody>
      </p:sp>
    </p:spTree>
    <p:extLst>
      <p:ext uri="{BB962C8B-B14F-4D97-AF65-F5344CB8AC3E}">
        <p14:creationId xmlns:p14="http://schemas.microsoft.com/office/powerpoint/2010/main" val="1361456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2568279826"/>
              </p:ext>
            </p:extLst>
          </p:nvPr>
        </p:nvGraphicFramePr>
        <p:xfrm>
          <a:off x="306443" y="813462"/>
          <a:ext cx="10902898" cy="5509106"/>
        </p:xfrm>
        <a:graphic>
          <a:graphicData uri="http://schemas.openxmlformats.org/drawingml/2006/table">
            <a:tbl>
              <a:tblPr firstRow="1" bandRow="1">
                <a:tableStyleId>{5940675A-B579-460E-94D1-54222C63F5DA}</a:tableStyleId>
              </a:tblPr>
              <a:tblGrid>
                <a:gridCol w="1477020">
                  <a:extLst>
                    <a:ext uri="{9D8B030D-6E8A-4147-A177-3AD203B41FA5}">
                      <a16:colId xmlns:a16="http://schemas.microsoft.com/office/drawing/2014/main" val="20000"/>
                    </a:ext>
                  </a:extLst>
                </a:gridCol>
                <a:gridCol w="9425878">
                  <a:extLst>
                    <a:ext uri="{9D8B030D-6E8A-4147-A177-3AD203B41FA5}">
                      <a16:colId xmlns:a16="http://schemas.microsoft.com/office/drawing/2014/main" val="20001"/>
                    </a:ext>
                  </a:extLst>
                </a:gridCol>
              </a:tblGrid>
              <a:tr h="876466">
                <a:tc>
                  <a:txBody>
                    <a:bodyPr/>
                    <a:lstStyle/>
                    <a:p>
                      <a:pPr marL="0" lvl="0" indent="0" algn="l" defTabSz="914400" rtl="0" eaLnBrk="0" fontAlgn="base" latinLnBrk="0" hangingPunct="0">
                        <a:lnSpc>
                          <a:spcPct val="150000"/>
                        </a:lnSpc>
                        <a:spcBef>
                          <a:spcPct val="0"/>
                        </a:spcBef>
                        <a:spcAft>
                          <a:spcPct val="0"/>
                        </a:spcAft>
                        <a:buFont typeface="+mj-lt"/>
                        <a:buNone/>
                        <a:defRPr/>
                      </a:pPr>
                      <a:r>
                        <a:rPr lang="zh-CN" altLang="en-US" sz="1600" b="1" kern="1200" dirty="0">
                          <a:solidFill>
                            <a:schemeClr val="dk1"/>
                          </a:solidFill>
                          <a:latin typeface="微软雅黑" panose="020B0503020204020204" pitchFamily="34" charset="-122"/>
                          <a:ea typeface="微软雅黑" panose="020B0503020204020204" pitchFamily="34" charset="-122"/>
                          <a:cs typeface="+mn-cs"/>
                        </a:rPr>
                        <a:t>目前存在问题</a:t>
                      </a:r>
                    </a:p>
                  </a:txBody>
                  <a:tcPr marL="91359" marR="91359" marT="45681" marB="45681"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由于硬件设施、政策支持、经费原因等一系列影响因素，导致科研成果孵化率低；科研成果转化产权问题也作为制约因素，科技作为第一生产力，存在多维因素影响经济发展，导致经济运行问题重重。</a:t>
                      </a:r>
                      <a:endParaRPr lang="zh-CN" altLang="zh-CN" sz="1200" b="0" kern="1200" baseline="0" dirty="0">
                        <a:solidFill>
                          <a:schemeClr val="dk1"/>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0"/>
                  </a:ext>
                </a:extLst>
              </a:tr>
              <a:tr h="1231632">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lvl="0" indent="0" algn="l" defTabSz="914400" rtl="0" eaLnBrk="0" fontAlgn="base" latinLnBrk="0" hangingPunct="0">
                        <a:lnSpc>
                          <a:spcPct val="150000"/>
                        </a:lnSpc>
                        <a:spcBef>
                          <a:spcPct val="0"/>
                        </a:spcBef>
                        <a:spcAft>
                          <a:spcPct val="0"/>
                        </a:spcAft>
                        <a:buFont typeface="+mj-lt"/>
                        <a:buNone/>
                        <a:defRPr/>
                      </a:pPr>
                      <a:r>
                        <a:rPr lang="zh-CN" altLang="en-US" sz="1600" b="1" kern="1200" dirty="0">
                          <a:solidFill>
                            <a:schemeClr val="dk1"/>
                          </a:solidFill>
                          <a:latin typeface="微软雅黑" panose="020B0503020204020204" pitchFamily="34" charset="-122"/>
                          <a:ea typeface="微软雅黑" panose="020B0503020204020204" pitchFamily="34" charset="-122"/>
                          <a:cs typeface="+mn-cs"/>
                        </a:rPr>
                        <a:t>实现主要功能</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企业工商信息分析，评估企业科研实力</a:t>
                      </a:r>
                      <a:r>
                        <a:rPr lang="zh-CN" altLang="zh-CN" sz="1300" b="0" kern="1200" dirty="0">
                          <a:solidFill>
                            <a:schemeClr val="dk1"/>
                          </a:solidFill>
                          <a:latin typeface="微软雅黑" panose="020B0503020204020204" pitchFamily="34" charset="-122"/>
                          <a:ea typeface="微软雅黑" panose="020B0503020204020204" pitchFamily="34" charset="-122"/>
                          <a:cs typeface="+mn-cs"/>
                        </a:rPr>
                        <a:t>。</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成果分类及产权分析，保证企业科研成果权益。</a:t>
                      </a:r>
                      <a:endParaRPr lang="zh-CN"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产业化适用性分析，促进科研成果转化产品，带动市场经济。</a:t>
                      </a:r>
                      <a:endParaRPr lang="zh-CN" altLang="zh-CN" sz="13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1"/>
                  </a:ext>
                </a:extLst>
              </a:tr>
              <a:tr h="190581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lvl="0" indent="0" algn="l" defTabSz="914400" rtl="0" eaLnBrk="0" fontAlgn="base" latinLnBrk="0" hangingPunct="0">
                        <a:lnSpc>
                          <a:spcPct val="150000"/>
                        </a:lnSpc>
                        <a:spcBef>
                          <a:spcPct val="0"/>
                        </a:spcBef>
                        <a:spcAft>
                          <a:spcPct val="0"/>
                        </a:spcAft>
                        <a:buFont typeface="+mj-lt"/>
                        <a:buNone/>
                        <a:defRPr/>
                      </a:pPr>
                      <a:r>
                        <a:rPr lang="zh-CN" altLang="en-US" sz="1600" b="1" kern="1200" dirty="0">
                          <a:solidFill>
                            <a:schemeClr val="dk1"/>
                          </a:solidFill>
                          <a:latin typeface="微软雅黑" panose="020B0503020204020204" pitchFamily="34" charset="-122"/>
                          <a:ea typeface="微软雅黑" panose="020B0503020204020204" pitchFamily="34" charset="-122"/>
                          <a:cs typeface="+mn-cs"/>
                        </a:rPr>
                        <a:t>聚合数据源</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经信委数据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招商局数据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知识产权局数据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工商局数据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企业数据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舆情数据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2"/>
                  </a:ext>
                </a:extLst>
              </a:tr>
              <a:tr h="1495198">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lvl="0" indent="0" algn="l" defTabSz="914400" rtl="0" eaLnBrk="0" fontAlgn="base" latinLnBrk="0" hangingPunct="0">
                        <a:lnSpc>
                          <a:spcPct val="150000"/>
                        </a:lnSpc>
                        <a:spcBef>
                          <a:spcPct val="0"/>
                        </a:spcBef>
                        <a:spcAft>
                          <a:spcPct val="0"/>
                        </a:spcAft>
                        <a:buFont typeface="+mj-lt"/>
                        <a:buNone/>
                        <a:defRPr/>
                      </a:pPr>
                      <a:r>
                        <a:rPr lang="zh-CN" altLang="en-US" sz="1600" b="1" kern="1200" dirty="0">
                          <a:solidFill>
                            <a:schemeClr val="dk1"/>
                          </a:solidFill>
                          <a:latin typeface="微软雅黑" panose="020B0503020204020204" pitchFamily="34" charset="-122"/>
                          <a:ea typeface="微软雅黑" panose="020B0503020204020204" pitchFamily="34" charset="-122"/>
                          <a:cs typeface="+mn-cs"/>
                        </a:rPr>
                        <a:t>应用场景示例</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1" fontAlgn="base" latinLnBrk="0" hangingPunct="1">
                        <a:lnSpc>
                          <a:spcPct val="150000"/>
                        </a:lnSpc>
                        <a:spcBef>
                          <a:spcPct val="0"/>
                        </a:spcBef>
                        <a:spcAft>
                          <a:spcPct val="0"/>
                        </a:spcAft>
                        <a:buClrTx/>
                        <a:buSzTx/>
                        <a:buFont typeface="+mj-lt"/>
                        <a:buNone/>
                        <a:tabLst/>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整合环保局、招商局、知识产权局、工商局、经信委等数据，可视化展现科研转化成果分布及效果，预警科研侵权事件；精准分析科研成果及产权，并对科技成果可转化性建立评估模型，估转化可行性，推动成果转化。</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214795" y="62237"/>
            <a:ext cx="10886176"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行业分析</a:t>
            </a:r>
            <a:r>
              <a:rPr lang="en-US" altLang="zh-CN" sz="2397" b="1" dirty="0">
                <a:solidFill>
                  <a:schemeClr val="bg1"/>
                </a:solidFill>
                <a:latin typeface="微软雅黑" pitchFamily="34" charset="-122"/>
                <a:ea typeface="微软雅黑" pitchFamily="34" charset="-122"/>
                <a:sym typeface="+mn-ea"/>
              </a:rPr>
              <a:t>—16.</a:t>
            </a:r>
            <a:r>
              <a:rPr lang="zh-CN" altLang="en-US" sz="2397" b="1" dirty="0">
                <a:solidFill>
                  <a:schemeClr val="bg1"/>
                </a:solidFill>
                <a:latin typeface="微软雅黑" pitchFamily="34" charset="-122"/>
                <a:ea typeface="微软雅黑" pitchFamily="34" charset="-122"/>
                <a:sym typeface="+mn-ea"/>
              </a:rPr>
              <a:t>科研成果孵化大数据</a:t>
            </a:r>
          </a:p>
        </p:txBody>
      </p:sp>
    </p:spTree>
    <p:extLst>
      <p:ext uri="{BB962C8B-B14F-4D97-AF65-F5344CB8AC3E}">
        <p14:creationId xmlns:p14="http://schemas.microsoft.com/office/powerpoint/2010/main" val="7932705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240601" y="62237"/>
            <a:ext cx="11214425"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行业分析</a:t>
            </a:r>
            <a:r>
              <a:rPr lang="en-US" altLang="zh-CN" sz="2397" b="1" dirty="0">
                <a:solidFill>
                  <a:schemeClr val="bg1"/>
                </a:solidFill>
                <a:latin typeface="微软雅黑" pitchFamily="34" charset="-122"/>
                <a:ea typeface="微软雅黑" pitchFamily="34" charset="-122"/>
                <a:sym typeface="+mn-ea"/>
              </a:rPr>
              <a:t>—16.</a:t>
            </a:r>
            <a:r>
              <a:rPr lang="zh-CN" altLang="en-US" sz="2397" b="1" dirty="0">
                <a:solidFill>
                  <a:schemeClr val="bg1"/>
                </a:solidFill>
                <a:latin typeface="微软雅黑" pitchFamily="34" charset="-122"/>
                <a:ea typeface="微软雅黑" pitchFamily="34" charset="-122"/>
                <a:sym typeface="+mn-ea"/>
              </a:rPr>
              <a:t>科研成果孵化大数据  可视化</a:t>
            </a:r>
          </a:p>
        </p:txBody>
      </p:sp>
      <p:sp>
        <p:nvSpPr>
          <p:cNvPr id="2" name="矩形 1"/>
          <p:cNvSpPr/>
          <p:nvPr/>
        </p:nvSpPr>
        <p:spPr>
          <a:xfrm>
            <a:off x="8975222" y="884273"/>
            <a:ext cx="2159639" cy="4376070"/>
          </a:xfrm>
          <a:prstGeom prst="rect">
            <a:avLst/>
          </a:prstGeom>
        </p:spPr>
        <p:txBody>
          <a:bodyPr wrap="square">
            <a:spAutoFit/>
          </a:bodyPr>
          <a:lstStyle/>
          <a:p>
            <a:pPr defTabSz="1128108">
              <a:lnSpc>
                <a:spcPct val="150000"/>
              </a:lnSpc>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大数据应用场景可视化演示：</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128108"/>
            <a:endParaRPr lang="en-US" altLang="zh-CN" sz="2399" b="1" dirty="0">
              <a:solidFill>
                <a:srgbClr val="012FC6"/>
              </a:solidFill>
              <a:latin typeface="微软雅黑" panose="020B0503020204020204" pitchFamily="34" charset="-122"/>
              <a:ea typeface="微软雅黑" panose="020B0503020204020204" pitchFamily="34" charset="-122"/>
            </a:endParaRPr>
          </a:p>
          <a:p>
            <a:pPr defTabSz="1066060">
              <a:lnSpc>
                <a:spcPct val="150000"/>
              </a:lnSpc>
            </a:pPr>
            <a:r>
              <a:rPr lang="zh-CN" altLang="en-US" sz="1600" dirty="0">
                <a:solidFill>
                  <a:prstClr val="black"/>
                </a:solidFill>
                <a:latin typeface="微软雅黑" panose="020B0503020204020204" pitchFamily="34" charset="-122"/>
                <a:ea typeface="微软雅黑" panose="020B0503020204020204" pitchFamily="34" charset="-122"/>
              </a:rPr>
              <a:t>维度：</a:t>
            </a:r>
            <a:endParaRPr lang="en-US" altLang="zh-CN" sz="1600" dirty="0">
              <a:solidFill>
                <a:prstClr val="black"/>
              </a:solidFill>
              <a:latin typeface="微软雅黑" panose="020B0503020204020204" pitchFamily="34" charset="-122"/>
              <a:ea typeface="微软雅黑" panose="020B0503020204020204" pitchFamily="34" charset="-122"/>
            </a:endParaRPr>
          </a:p>
          <a:p>
            <a:pPr defTabSz="1066060">
              <a:lnSpc>
                <a:spcPct val="150000"/>
              </a:lnSpc>
            </a:pPr>
            <a:r>
              <a:rPr lang="zh-CN" altLang="en-US" sz="1600" dirty="0">
                <a:solidFill>
                  <a:prstClr val="black"/>
                </a:solidFill>
                <a:latin typeface="微软雅黑" panose="020B0503020204020204" pitchFamily="34" charset="-122"/>
                <a:ea typeface="微软雅黑" panose="020B0503020204020204" pitchFamily="34" charset="-122"/>
              </a:rPr>
              <a:t>企业、成果、需求和专家库</a:t>
            </a:r>
            <a:endParaRPr lang="en-US" altLang="zh-CN" sz="1600" dirty="0">
              <a:solidFill>
                <a:prstClr val="black"/>
              </a:solidFill>
              <a:latin typeface="微软雅黑" panose="020B0503020204020204" pitchFamily="34" charset="-122"/>
              <a:ea typeface="微软雅黑" panose="020B0503020204020204" pitchFamily="34" charset="-122"/>
            </a:endParaRPr>
          </a:p>
          <a:p>
            <a:pPr defTabSz="1066060">
              <a:lnSpc>
                <a:spcPct val="150000"/>
              </a:lnSpc>
            </a:pPr>
            <a:endParaRPr lang="en-US" altLang="zh-CN" sz="1600" dirty="0">
              <a:solidFill>
                <a:prstClr val="black"/>
              </a:solidFill>
              <a:latin typeface="微软雅黑" panose="020B0503020204020204" pitchFamily="34" charset="-122"/>
              <a:ea typeface="微软雅黑" panose="020B0503020204020204" pitchFamily="34" charset="-122"/>
            </a:endParaRPr>
          </a:p>
          <a:p>
            <a:pPr defTabSz="1066060">
              <a:lnSpc>
                <a:spcPct val="150000"/>
              </a:lnSpc>
            </a:pPr>
            <a:r>
              <a:rPr lang="zh-CN" altLang="en-US" sz="1600" dirty="0">
                <a:solidFill>
                  <a:prstClr val="black"/>
                </a:solidFill>
                <a:latin typeface="微软雅黑" panose="020B0503020204020204" pitchFamily="34" charset="-122"/>
                <a:ea typeface="微软雅黑" panose="020B0503020204020204" pitchFamily="34" charset="-122"/>
              </a:rPr>
              <a:t>效果：</a:t>
            </a:r>
            <a:endParaRPr lang="en-US" altLang="zh-CN" sz="1600" dirty="0">
              <a:solidFill>
                <a:prstClr val="black"/>
              </a:solidFill>
              <a:latin typeface="微软雅黑" panose="020B0503020204020204" pitchFamily="34" charset="-122"/>
              <a:ea typeface="微软雅黑" panose="020B0503020204020204" pitchFamily="34" charset="-122"/>
            </a:endParaRPr>
          </a:p>
          <a:p>
            <a:pPr defTabSz="1066060">
              <a:lnSpc>
                <a:spcPct val="150000"/>
              </a:lnSpc>
            </a:pPr>
            <a:r>
              <a:rPr lang="zh-CN" altLang="en-US" sz="1600" dirty="0">
                <a:solidFill>
                  <a:prstClr val="black"/>
                </a:solidFill>
                <a:latin typeface="微软雅黑" panose="020B0503020204020204" pitchFamily="34" charset="-122"/>
                <a:ea typeface="微软雅黑" panose="020B0503020204020204" pitchFamily="34" charset="-122"/>
              </a:rPr>
              <a:t>展示 推介 项目对接 可行性分析</a:t>
            </a:r>
            <a:endParaRPr lang="en-US" altLang="zh-CN" sz="1600" dirty="0">
              <a:solidFill>
                <a:prstClr val="black"/>
              </a:solidFill>
              <a:latin typeface="微软雅黑" panose="020B0503020204020204" pitchFamily="34" charset="-122"/>
              <a:ea typeface="微软雅黑" panose="020B0503020204020204" pitchFamily="34" charset="-122"/>
            </a:endParaRPr>
          </a:p>
          <a:p>
            <a:pPr defTabSz="1066060">
              <a:lnSpc>
                <a:spcPct val="150000"/>
              </a:lnSpc>
            </a:pPr>
            <a:r>
              <a:rPr lang="zh-CN" altLang="en-US" sz="1600" dirty="0">
                <a:solidFill>
                  <a:prstClr val="black"/>
                </a:solidFill>
                <a:latin typeface="微软雅黑" panose="020B0503020204020204" pitchFamily="34" charset="-122"/>
                <a:ea typeface="微软雅黑" panose="020B0503020204020204" pitchFamily="34" charset="-122"/>
              </a:rPr>
              <a:t>产业合作等</a:t>
            </a: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601" y="884273"/>
            <a:ext cx="8400748" cy="5418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6"/>
          <p:cNvSpPr txBox="1">
            <a:spLocks/>
          </p:cNvSpPr>
          <p:nvPr/>
        </p:nvSpPr>
        <p:spPr>
          <a:xfrm>
            <a:off x="8641349"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38</a:t>
            </a:r>
            <a:endParaRPr lang="zh-CN" altLang="en-US" sz="1400" dirty="0"/>
          </a:p>
        </p:txBody>
      </p:sp>
    </p:spTree>
    <p:extLst>
      <p:ext uri="{BB962C8B-B14F-4D97-AF65-F5344CB8AC3E}">
        <p14:creationId xmlns:p14="http://schemas.microsoft.com/office/powerpoint/2010/main" val="3949488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1164750054"/>
              </p:ext>
            </p:extLst>
          </p:nvPr>
        </p:nvGraphicFramePr>
        <p:xfrm>
          <a:off x="306443" y="813462"/>
          <a:ext cx="10902898" cy="5561864"/>
        </p:xfrm>
        <a:graphic>
          <a:graphicData uri="http://schemas.openxmlformats.org/drawingml/2006/table">
            <a:tbl>
              <a:tblPr firstRow="1" bandRow="1">
                <a:tableStyleId>{5940675A-B579-460E-94D1-54222C63F5DA}</a:tableStyleId>
              </a:tblPr>
              <a:tblGrid>
                <a:gridCol w="1477020">
                  <a:extLst>
                    <a:ext uri="{9D8B030D-6E8A-4147-A177-3AD203B41FA5}">
                      <a16:colId xmlns:a16="http://schemas.microsoft.com/office/drawing/2014/main" val="20000"/>
                    </a:ext>
                  </a:extLst>
                </a:gridCol>
                <a:gridCol w="9425878">
                  <a:extLst>
                    <a:ext uri="{9D8B030D-6E8A-4147-A177-3AD203B41FA5}">
                      <a16:colId xmlns:a16="http://schemas.microsoft.com/office/drawing/2014/main" val="20001"/>
                    </a:ext>
                  </a:extLst>
                </a:gridCol>
              </a:tblGrid>
              <a:tr h="1231632">
                <a:tc>
                  <a:txBody>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目前存在问题</a:t>
                      </a:r>
                    </a:p>
                  </a:txBody>
                  <a:tcPr marL="91359" marR="91359" marT="45681" marB="45681"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中小企业由于各方面原因导致创新能力参差不齐，严重制约中小企业生产效率及企业发展，如何利用大数据引导企业提高企业创新能力，带动中小企业发展成为重要课题。</a:t>
                      </a:r>
                      <a:endParaRPr lang="zh-CN" altLang="zh-CN" sz="1200" b="0" kern="1200" baseline="0" dirty="0">
                        <a:solidFill>
                          <a:schemeClr val="dk1"/>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0"/>
                  </a:ext>
                </a:extLst>
              </a:tr>
              <a:tr h="1231632">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实现主要功能</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监测预警中小企业经济运行状况，预警生产经营弱环。</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分析中小企业不同区域发展的最新现状和趋势，对中小企业创新能力进行评估。</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辅助中小企业创新发展提供决策参考，推进信息共享。</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1"/>
                  </a:ext>
                </a:extLst>
              </a:tr>
              <a:tr h="1603402">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中小企业经营数据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中小企业信用数据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企业知识产权数据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经信委数据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工商局数据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2"/>
                  </a:ext>
                </a:extLst>
              </a:tr>
              <a:tr h="1495198">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应用场景示例</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1" fontAlgn="base" latinLnBrk="0" hangingPunct="1">
                        <a:lnSpc>
                          <a:spcPct val="150000"/>
                        </a:lnSpc>
                        <a:spcBef>
                          <a:spcPct val="0"/>
                        </a:spcBef>
                        <a:spcAft>
                          <a:spcPct val="0"/>
                        </a:spcAft>
                        <a:buClrTx/>
                        <a:buSzTx/>
                        <a:buFont typeface="+mj-lt"/>
                        <a:buNone/>
                        <a:tabLst/>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通过采集中小企业数据、工商局数据、经信委数据等数据，监测经济运行状态，结合中小企业创新特点以及在区域创新中的重要作用，探索区域中小企业创新指数的思路，构建中小企业创新指数指标体系，为支持和引导中小企业创新发展提供决策参考。利用该指数对我国各省市和各行业的企业创新发展情况进行了动态监测和科学评价。通过定量化的数据处理</a:t>
                      </a:r>
                      <a:r>
                        <a:rPr lang="en-US" altLang="zh-CN" sz="13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300" b="0" kern="1200" dirty="0">
                          <a:solidFill>
                            <a:schemeClr val="dk1"/>
                          </a:solidFill>
                          <a:latin typeface="微软雅黑" panose="020B0503020204020204" pitchFamily="34" charset="-122"/>
                          <a:ea typeface="微软雅黑" panose="020B0503020204020204" pitchFamily="34" charset="-122"/>
                          <a:cs typeface="+mn-cs"/>
                        </a:rPr>
                        <a:t>得出我国各省市和各行业企业创新发展优劣状况的排序。</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1119" y="75436"/>
            <a:ext cx="10886176"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企业监管</a:t>
            </a:r>
            <a:r>
              <a:rPr lang="en-US" altLang="zh-CN" sz="2397" b="1" dirty="0">
                <a:solidFill>
                  <a:schemeClr val="bg1"/>
                </a:solidFill>
                <a:latin typeface="微软雅黑" pitchFamily="34" charset="-122"/>
                <a:ea typeface="微软雅黑" pitchFamily="34" charset="-122"/>
                <a:sym typeface="+mn-ea"/>
              </a:rPr>
              <a:t>—17.</a:t>
            </a:r>
            <a:r>
              <a:rPr lang="zh-CN" altLang="en-US" sz="2397" b="1" dirty="0">
                <a:solidFill>
                  <a:schemeClr val="bg1"/>
                </a:solidFill>
                <a:latin typeface="微软雅黑" pitchFamily="34" charset="-122"/>
                <a:ea typeface="微软雅黑" pitchFamily="34" charset="-122"/>
                <a:sym typeface="+mn-ea"/>
              </a:rPr>
              <a:t>中小企业创新指数</a:t>
            </a:r>
          </a:p>
        </p:txBody>
      </p:sp>
    </p:spTree>
    <p:extLst>
      <p:ext uri="{BB962C8B-B14F-4D97-AF65-F5344CB8AC3E}">
        <p14:creationId xmlns:p14="http://schemas.microsoft.com/office/powerpoint/2010/main" val="83703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145622" y="62237"/>
            <a:ext cx="11214425"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企业监管</a:t>
            </a:r>
            <a:r>
              <a:rPr lang="en-US" altLang="zh-CN" sz="2397" b="1" dirty="0">
                <a:solidFill>
                  <a:schemeClr val="bg1"/>
                </a:solidFill>
                <a:latin typeface="微软雅黑" pitchFamily="34" charset="-122"/>
                <a:ea typeface="微软雅黑" pitchFamily="34" charset="-122"/>
                <a:sym typeface="+mn-ea"/>
              </a:rPr>
              <a:t>—17.</a:t>
            </a:r>
            <a:r>
              <a:rPr lang="zh-CN" altLang="en-US" sz="2397" b="1" dirty="0">
                <a:solidFill>
                  <a:schemeClr val="bg1"/>
                </a:solidFill>
                <a:latin typeface="微软雅黑" pitchFamily="34" charset="-122"/>
                <a:ea typeface="微软雅黑" pitchFamily="34" charset="-122"/>
                <a:sym typeface="+mn-ea"/>
              </a:rPr>
              <a:t>中小企业创新指数  可视化</a:t>
            </a:r>
          </a:p>
        </p:txBody>
      </p:sp>
      <p:sp>
        <p:nvSpPr>
          <p:cNvPr id="2" name="矩形 1"/>
          <p:cNvSpPr/>
          <p:nvPr/>
        </p:nvSpPr>
        <p:spPr>
          <a:xfrm>
            <a:off x="8642187" y="1017704"/>
            <a:ext cx="2159639" cy="4967642"/>
          </a:xfrm>
          <a:prstGeom prst="rect">
            <a:avLst/>
          </a:prstGeom>
        </p:spPr>
        <p:txBody>
          <a:bodyPr wrap="square">
            <a:spAutoFit/>
          </a:bodyPr>
          <a:lstStyle/>
          <a:p>
            <a:pPr defTabSz="1128108"/>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大数据应用场景</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128108"/>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可视化演示</a:t>
            </a:r>
            <a:r>
              <a:rPr lang="zh-CN" altLang="en-US" sz="2399" b="1" dirty="0">
                <a:solidFill>
                  <a:schemeClr val="tx1">
                    <a:lumMod val="75000"/>
                    <a:lumOff val="25000"/>
                  </a:schemeClr>
                </a:solidFill>
                <a:latin typeface="宋体" panose="02010600030101010101" pitchFamily="2" charset="-122"/>
              </a:rPr>
              <a:t>：</a:t>
            </a:r>
            <a:endParaRPr lang="en-US" altLang="zh-CN" sz="2399" b="1" dirty="0">
              <a:solidFill>
                <a:schemeClr val="tx1">
                  <a:lumMod val="75000"/>
                  <a:lumOff val="25000"/>
                </a:schemeClr>
              </a:solidFill>
              <a:latin typeface="宋体" panose="02010600030101010101" pitchFamily="2" charset="-122"/>
            </a:endParaRPr>
          </a:p>
          <a:p>
            <a:pPr defTabSz="1128108"/>
            <a:endParaRPr lang="en-US" altLang="zh-CN" sz="2399" b="1" dirty="0">
              <a:solidFill>
                <a:schemeClr val="tx1">
                  <a:lumMod val="75000"/>
                  <a:lumOff val="25000"/>
                </a:schemeClr>
              </a:solidFill>
              <a:latin typeface="宋体" panose="02010600030101010101" pitchFamily="2" charset="-122"/>
            </a:endParaRPr>
          </a:p>
          <a:p>
            <a:pPr marL="324006" indent="-324006" defTabSz="1066264">
              <a:lnSpc>
                <a:spcPct val="150000"/>
              </a:lnSpc>
              <a:buFont typeface="+mj-lt"/>
              <a:buAutoNum type="arabicPeriod"/>
            </a:pPr>
            <a:r>
              <a:rPr lang="zh-CN" altLang="zh-CN" sz="1512" dirty="0">
                <a:solidFill>
                  <a:prstClr val="black"/>
                </a:solidFill>
                <a:latin typeface="微软雅黑" panose="020B0503020204020204" pitchFamily="34" charset="-122"/>
                <a:ea typeface="微软雅黑" panose="020B0503020204020204" pitchFamily="34" charset="-122"/>
              </a:rPr>
              <a:t>选择具体时间维度，</a:t>
            </a:r>
            <a:r>
              <a:rPr lang="zh-CN" altLang="en-US" sz="1512" dirty="0">
                <a:solidFill>
                  <a:prstClr val="black"/>
                </a:solidFill>
                <a:latin typeface="微软雅黑" panose="020B0503020204020204" pitchFamily="34" charset="-122"/>
                <a:ea typeface="微软雅黑" panose="020B0503020204020204" pitchFamily="34" charset="-122"/>
              </a:rPr>
              <a:t>利用大数据分析模型，</a:t>
            </a:r>
            <a:r>
              <a:rPr lang="zh-CN" altLang="zh-CN" sz="1512" dirty="0">
                <a:solidFill>
                  <a:prstClr val="black"/>
                </a:solidFill>
                <a:latin typeface="微软雅黑" panose="020B0503020204020204" pitchFamily="34" charset="-122"/>
                <a:ea typeface="微软雅黑" panose="020B0503020204020204" pitchFamily="34" charset="-122"/>
              </a:rPr>
              <a:t>显示该维度下的</a:t>
            </a:r>
            <a:r>
              <a:rPr lang="zh-CN" altLang="en-US" sz="1512" dirty="0">
                <a:solidFill>
                  <a:prstClr val="black"/>
                </a:solidFill>
                <a:latin typeface="微软雅黑" panose="020B0503020204020204" pitchFamily="34" charset="-122"/>
                <a:ea typeface="微软雅黑" panose="020B0503020204020204" pitchFamily="34" charset="-122"/>
              </a:rPr>
              <a:t>全国近</a:t>
            </a:r>
            <a:r>
              <a:rPr lang="en-US" altLang="zh-CN" sz="1512" dirty="0">
                <a:solidFill>
                  <a:prstClr val="black"/>
                </a:solidFill>
                <a:latin typeface="微软雅黑" panose="020B0503020204020204" pitchFamily="34" charset="-122"/>
                <a:ea typeface="微软雅黑" panose="020B0503020204020204" pitchFamily="34" charset="-122"/>
              </a:rPr>
              <a:t>10</a:t>
            </a:r>
            <a:r>
              <a:rPr lang="zh-CN" altLang="en-US" sz="1512" dirty="0">
                <a:solidFill>
                  <a:prstClr val="black"/>
                </a:solidFill>
                <a:latin typeface="微软雅黑" panose="020B0503020204020204" pitchFamily="34" charset="-122"/>
                <a:ea typeface="微软雅黑" panose="020B0503020204020204" pitchFamily="34" charset="-122"/>
              </a:rPr>
              <a:t>年中小企业创新指数</a:t>
            </a:r>
            <a:r>
              <a:rPr lang="zh-CN" altLang="zh-CN" sz="1512" dirty="0">
                <a:solidFill>
                  <a:prstClr val="black"/>
                </a:solidFill>
                <a:latin typeface="微软雅黑" panose="020B0503020204020204" pitchFamily="34" charset="-122"/>
                <a:ea typeface="微软雅黑" panose="020B0503020204020204" pitchFamily="34" charset="-122"/>
              </a:rPr>
              <a:t>。</a:t>
            </a:r>
          </a:p>
          <a:p>
            <a:pPr marL="324006" indent="-324006" defTabSz="1066264">
              <a:lnSpc>
                <a:spcPct val="150000"/>
              </a:lnSpc>
              <a:buFont typeface="+mj-lt"/>
              <a:buAutoNum type="arabicPeriod"/>
            </a:pPr>
            <a:r>
              <a:rPr lang="zh-CN" altLang="en-US" sz="1512" dirty="0">
                <a:solidFill>
                  <a:prstClr val="black"/>
                </a:solidFill>
                <a:latin typeface="微软雅黑" panose="020B0503020204020204" pitchFamily="34" charset="-122"/>
                <a:ea typeface="微软雅黑" panose="020B0503020204020204" pitchFamily="34" charset="-122"/>
              </a:rPr>
              <a:t>选择具体维度，分析各省中小企业创新能力。</a:t>
            </a:r>
            <a:endParaRPr lang="en-US" altLang="zh-CN" sz="1512" dirty="0">
              <a:solidFill>
                <a:prstClr val="black"/>
              </a:solidFill>
              <a:latin typeface="微软雅黑" panose="020B0503020204020204" pitchFamily="34" charset="-122"/>
              <a:ea typeface="微软雅黑" panose="020B0503020204020204" pitchFamily="34" charset="-122"/>
            </a:endParaRPr>
          </a:p>
          <a:p>
            <a:pPr marL="324006" indent="-324006" defTabSz="1066264">
              <a:lnSpc>
                <a:spcPct val="150000"/>
              </a:lnSpc>
              <a:buFont typeface="+mj-lt"/>
              <a:buAutoNum type="arabicPeriod"/>
            </a:pPr>
            <a:r>
              <a:rPr lang="zh-CN" altLang="en-US" sz="1512" dirty="0">
                <a:solidFill>
                  <a:prstClr val="black"/>
                </a:solidFill>
                <a:latin typeface="微软雅黑" panose="020B0503020204020204" pitchFamily="34" charset="-122"/>
                <a:ea typeface="微软雅黑" panose="020B0503020204020204" pitchFamily="34" charset="-122"/>
              </a:rPr>
              <a:t>分析评价各行业的中小企业创新指数。</a:t>
            </a:r>
            <a:endParaRPr lang="zh-CN" altLang="zh-CN" sz="1512" dirty="0">
              <a:solidFill>
                <a:prstClr val="black"/>
              </a:solidFill>
              <a:latin typeface="微软雅黑" panose="020B0503020204020204" pitchFamily="34" charset="-122"/>
              <a:ea typeface="微软雅黑" panose="020B0503020204020204" pitchFamily="34" charset="-122"/>
            </a:endParaRPr>
          </a:p>
          <a:p>
            <a:pPr defTabSz="1128108"/>
            <a:endParaRPr lang="en-US" altLang="zh-CN" sz="2399" b="1" dirty="0">
              <a:solidFill>
                <a:srgbClr val="012FC6"/>
              </a:solidFill>
              <a:latin typeface="宋体" panose="02010600030101010101" pitchFamily="2" charset="-122"/>
            </a:endParaRPr>
          </a:p>
        </p:txBody>
      </p:sp>
      <p:grpSp>
        <p:nvGrpSpPr>
          <p:cNvPr id="3" name="组合 2"/>
          <p:cNvGrpSpPr/>
          <p:nvPr/>
        </p:nvGrpSpPr>
        <p:grpSpPr>
          <a:xfrm>
            <a:off x="145622" y="744250"/>
            <a:ext cx="7819996" cy="5259094"/>
            <a:chOff x="152339" y="787644"/>
            <a:chExt cx="8275939" cy="5565724"/>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39" y="3760510"/>
              <a:ext cx="3786844" cy="2592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descr="D:\桌面\Img36390836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9183" y="3760510"/>
              <a:ext cx="4489095" cy="25928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program files\360se6\User Data\temp\U2082P31T88D9106F2013DT2008022611203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2474" y="787644"/>
              <a:ext cx="4022816" cy="31680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桌面\339918416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39" y="842472"/>
              <a:ext cx="4321671" cy="286321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灯片编号占位符 6"/>
          <p:cNvSpPr txBox="1">
            <a:spLocks/>
          </p:cNvSpPr>
          <p:nvPr/>
        </p:nvSpPr>
        <p:spPr>
          <a:xfrm>
            <a:off x="8642187" y="6025692"/>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34</a:t>
            </a:r>
            <a:endParaRPr lang="zh-CN" altLang="en-US" sz="1400" dirty="0"/>
          </a:p>
        </p:txBody>
      </p:sp>
    </p:spTree>
    <p:extLst>
      <p:ext uri="{BB962C8B-B14F-4D97-AF65-F5344CB8AC3E}">
        <p14:creationId xmlns:p14="http://schemas.microsoft.com/office/powerpoint/2010/main" val="26273872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nvPr>
        </p:nvGraphicFramePr>
        <p:xfrm>
          <a:off x="304856" y="842398"/>
          <a:ext cx="10906069" cy="5426386"/>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1147816">
                <a:tc>
                  <a:txBody>
                    <a:bodyPr/>
                    <a:lstStyle/>
                    <a:p>
                      <a:pPr algn="l"/>
                      <a:r>
                        <a:rPr lang="zh-CN" altLang="en-US" sz="1600" b="1" dirty="0">
                          <a:solidFill>
                            <a:schemeClr val="tx1"/>
                          </a:solidFill>
                          <a:latin typeface="微软雅黑" pitchFamily="34" charset="-122"/>
                          <a:ea typeface="微软雅黑"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国家和众多部门出台了很多针对民营企业、中小微企业的扶持政策，这些政策对民营企业的发展具有很大的利好影响，不过很多民营企业强烈反映，不少政策措施还没有完全落地。鉴于不同地区存在的种种现象，相关部门，应该及时的监管和管理，要有合理的，规范化的扶持政策。</a:t>
                      </a:r>
                      <a:endParaRPr lang="zh-CN" altLang="zh-CN"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0000"/>
                  </a:ext>
                </a:extLst>
              </a:tr>
              <a:tr h="1147816">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相关部门</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可对整体</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中小企业政策体系</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做</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实际</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掌控</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，从而实现对政策体系的调整；</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相关部门</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可对</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中小企业政策的实时效果</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深度了解，</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并</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支持地区、时间全检索</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zh-CN" sz="1200" b="0" kern="1200" dirty="0">
                          <a:solidFill>
                            <a:schemeClr val="dk1"/>
                          </a:solidFill>
                          <a:latin typeface="微软雅黑" panose="020B0503020204020204" pitchFamily="34" charset="-122"/>
                          <a:ea typeface="微软雅黑" panose="020B0503020204020204" pitchFamily="34" charset="-122"/>
                          <a:cs typeface="+mn-cs"/>
                        </a:rPr>
                        <a:t>对</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区域行业内中小企业运行状况</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进行分析，</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有针对性的进行政策差异设计</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p>
                  </a:txBody>
                  <a:tcPr marL="91386" marR="91386" marT="45694" marB="45694" anchor="ctr"/>
                </a:tc>
                <a:extLst>
                  <a:ext uri="{0D108BD9-81ED-4DB2-BD59-A6C34878D82A}">
                    <a16:rowId xmlns:a16="http://schemas.microsoft.com/office/drawing/2014/main" val="10001"/>
                  </a:ext>
                </a:extLst>
              </a:tr>
              <a:tr h="1618609">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itchFamily="34" charset="-122"/>
                          <a:ea typeface="微软雅黑" pitchFamily="34" charset="-122"/>
                        </a:rPr>
                        <a:t>聚合数据源</a:t>
                      </a:r>
                      <a:endParaRPr lang="zh-CN" altLang="en-US" sz="1600" b="1" kern="1200" dirty="0">
                        <a:solidFill>
                          <a:schemeClr val="tx1"/>
                        </a:solidFill>
                        <a:latin typeface="微软雅黑" pitchFamily="34" charset="-122"/>
                        <a:ea typeface="微软雅黑"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中小企业发展</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项目数据</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中小企业扶持政策体系</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数据</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中小企业政策效果调研数据</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zh-CN" sz="1200" b="0" kern="1200" dirty="0">
                          <a:solidFill>
                            <a:schemeClr val="dk1"/>
                          </a:solidFill>
                          <a:latin typeface="微软雅黑" panose="020B0503020204020204" pitchFamily="34" charset="-122"/>
                          <a:ea typeface="微软雅黑" panose="020B0503020204020204" pitchFamily="34" charset="-122"/>
                          <a:cs typeface="+mn-cs"/>
                        </a:rPr>
                        <a:t>工商部门企业数据</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zh-CN" sz="1200" b="0" kern="1200" dirty="0">
                          <a:solidFill>
                            <a:schemeClr val="dk1"/>
                          </a:solidFill>
                          <a:latin typeface="微软雅黑" panose="020B0503020204020204" pitchFamily="34" charset="-122"/>
                          <a:ea typeface="微软雅黑" panose="020B0503020204020204" pitchFamily="34" charset="-122"/>
                          <a:cs typeface="+mn-cs"/>
                        </a:rPr>
                        <a:t>社会企业数据</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zh-CN" sz="1200" b="0" kern="1200" dirty="0">
                          <a:solidFill>
                            <a:schemeClr val="dk1"/>
                          </a:solidFill>
                          <a:latin typeface="微软雅黑" panose="020B0503020204020204" pitchFamily="34" charset="-122"/>
                          <a:ea typeface="微软雅黑" panose="020B0503020204020204" pitchFamily="34" charset="-122"/>
                          <a:cs typeface="+mn-cs"/>
                        </a:rPr>
                        <a:t>网络舆情</a:t>
                      </a:r>
                    </a:p>
                  </a:txBody>
                  <a:tcPr marL="91386" marR="91386" marT="45694" marB="45694" anchor="ctr"/>
                </a:tc>
                <a:extLst>
                  <a:ext uri="{0D108BD9-81ED-4DB2-BD59-A6C34878D82A}">
                    <a16:rowId xmlns:a16="http://schemas.microsoft.com/office/drawing/2014/main" val="10002"/>
                  </a:ext>
                </a:extLst>
              </a:tr>
              <a:tr h="1393446">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1" fontAlgn="base" latinLnBrk="0" hangingPunct="1">
                        <a:lnSpc>
                          <a:spcPct val="150000"/>
                        </a:lnSpc>
                        <a:spcBef>
                          <a:spcPct val="0"/>
                        </a:spcBef>
                        <a:spcAft>
                          <a:spcPct val="0"/>
                        </a:spcAft>
                        <a:buClrTx/>
                        <a:buSzTx/>
                        <a:buFont typeface="+mj-lt"/>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通过汇集中小企业发展项目数据、工商部门企业数据、结合中小企业扶持政策体系数据、社会企业数据、</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网络舆情</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，经过</a:t>
                      </a:r>
                      <a:r>
                        <a:rPr lang="zh-CN" altLang="en-US" sz="1200" kern="1200" dirty="0">
                          <a:solidFill>
                            <a:srgbClr val="000000"/>
                          </a:solidFill>
                          <a:latin typeface="微软雅黑" pitchFamily="34" charset="-122"/>
                          <a:ea typeface="微软雅黑" pitchFamily="34" charset="-122"/>
                          <a:cs typeface="+mn-cs"/>
                        </a:rPr>
                        <a:t>经过大数据的自然语言分析技术的特点，</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对中小企业的扶持政策分析，经过采集中小企业的运营情况来判定企业的类型，绘制中小企业扶持星云图，按照不同类型对相应中小企业进行不同力度的支小再贷款、所得税优惠、发展专项资金等扶持，同时，建立中小企业扶持效果模型，</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做到横向</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产业发展情况对比分析</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，纵向穿透至</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企业经营</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明细数据，从而</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提升政策实施效果</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促进中小企业健康、快速发展</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endParaRPr lang="en-US" altLang="zh-CN" sz="1200" b="0" kern="1200" dirty="0">
                        <a:solidFill>
                          <a:srgbClr val="000000"/>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1582"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企业监管</a:t>
            </a:r>
            <a:r>
              <a:rPr lang="en-US" altLang="zh-CN" sz="2398" b="1" dirty="0">
                <a:solidFill>
                  <a:schemeClr val="bg1"/>
                </a:solidFill>
                <a:latin typeface="微软雅黑" pitchFamily="34" charset="-122"/>
                <a:ea typeface="微软雅黑" pitchFamily="34" charset="-122"/>
                <a:sym typeface="+mn-ea"/>
              </a:rPr>
              <a:t>—18.</a:t>
            </a:r>
            <a:r>
              <a:rPr lang="zh-CN" altLang="en-US" sz="2398" b="1" dirty="0">
                <a:solidFill>
                  <a:schemeClr val="bg1"/>
                </a:solidFill>
                <a:latin typeface="微软雅黑" pitchFamily="34" charset="-122"/>
                <a:ea typeface="微软雅黑" pitchFamily="34" charset="-122"/>
                <a:sym typeface="+mn-ea"/>
              </a:rPr>
              <a:t>中小企业扶持大数据</a:t>
            </a:r>
          </a:p>
        </p:txBody>
      </p:sp>
    </p:spTree>
    <p:extLst>
      <p:ext uri="{BB962C8B-B14F-4D97-AF65-F5344CB8AC3E}">
        <p14:creationId xmlns:p14="http://schemas.microsoft.com/office/powerpoint/2010/main" val="1444757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企业监管</a:t>
            </a:r>
            <a:r>
              <a:rPr lang="en-US" altLang="zh-CN" sz="2398" b="1" dirty="0">
                <a:solidFill>
                  <a:schemeClr val="bg1"/>
                </a:solidFill>
                <a:latin typeface="微软雅黑" pitchFamily="34" charset="-122"/>
                <a:ea typeface="微软雅黑" pitchFamily="34" charset="-122"/>
                <a:sym typeface="+mn-ea"/>
              </a:rPr>
              <a:t>—18.</a:t>
            </a:r>
            <a:r>
              <a:rPr lang="zh-CN" altLang="en-US" sz="2398" b="1" dirty="0">
                <a:solidFill>
                  <a:schemeClr val="bg1"/>
                </a:solidFill>
                <a:latin typeface="微软雅黑" pitchFamily="34" charset="-122"/>
                <a:ea typeface="微软雅黑" pitchFamily="34" charset="-122"/>
                <a:sym typeface="+mn-ea"/>
              </a:rPr>
              <a:t>中小企业扶持大数据   可视化</a:t>
            </a:r>
          </a:p>
        </p:txBody>
      </p:sp>
      <p:sp>
        <p:nvSpPr>
          <p:cNvPr id="2" name="矩形 1"/>
          <p:cNvSpPr/>
          <p:nvPr/>
        </p:nvSpPr>
        <p:spPr>
          <a:xfrm>
            <a:off x="8642187" y="1079820"/>
            <a:ext cx="2322846" cy="4247317"/>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endParaRPr lang="en-US" altLang="zh-CN" sz="2400" b="1" dirty="0">
              <a:solidFill>
                <a:srgbClr val="012FC6"/>
              </a:solidFill>
              <a:latin typeface="+mn-ea"/>
            </a:endParaRPr>
          </a:p>
          <a:p>
            <a:pPr marL="342900" indent="-342900">
              <a:lnSpc>
                <a:spcPct val="150000"/>
              </a:lnSpc>
              <a:buFont typeface="+mj-lt"/>
              <a:buAutoNum type="arabicPeriod"/>
            </a:pPr>
            <a:r>
              <a:rPr lang="zh-CN" altLang="en-US" sz="1600" dirty="0">
                <a:solidFill>
                  <a:prstClr val="black"/>
                </a:solidFill>
                <a:latin typeface="微软雅黑" panose="020B0503020204020204" pitchFamily="34" charset="-122"/>
                <a:ea typeface="微软雅黑" panose="020B0503020204020204" pitchFamily="34" charset="-122"/>
              </a:rPr>
              <a:t>通过对中小企业政策体系的整体</a:t>
            </a:r>
            <a:r>
              <a:rPr lang="zh-CN" altLang="zh-CN" sz="1600" dirty="0">
                <a:solidFill>
                  <a:prstClr val="black"/>
                </a:solidFill>
                <a:latin typeface="微软雅黑" panose="020B0503020204020204" pitchFamily="34" charset="-122"/>
                <a:ea typeface="微软雅黑" panose="020B0503020204020204" pitchFamily="34" charset="-122"/>
              </a:rPr>
              <a:t>情况</a:t>
            </a:r>
            <a:r>
              <a:rPr lang="zh-CN" altLang="en-US" sz="1600" dirty="0">
                <a:solidFill>
                  <a:prstClr val="black"/>
                </a:solidFill>
                <a:latin typeface="微软雅黑" panose="020B0503020204020204" pitchFamily="34" charset="-122"/>
                <a:ea typeface="微软雅黑" panose="020B0503020204020204" pitchFamily="34" charset="-122"/>
              </a:rPr>
              <a:t>把控，实时监控政策扶持效果；</a:t>
            </a:r>
            <a:endParaRPr lang="zh-CN" altLang="zh-CN" sz="1600" dirty="0">
              <a:solidFill>
                <a:prstClr val="black"/>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solidFill>
                  <a:prstClr val="black"/>
                </a:solidFill>
                <a:latin typeface="微软雅黑" panose="020B0503020204020204" pitchFamily="34" charset="-122"/>
                <a:ea typeface="微软雅黑" panose="020B0503020204020204" pitchFamily="34" charset="-122"/>
              </a:rPr>
              <a:t>进行中小企业政策效果评估，进行政策体系改进、改善</a:t>
            </a:r>
            <a:r>
              <a:rPr lang="zh-CN" altLang="zh-CN" sz="1600" dirty="0">
                <a:solidFill>
                  <a:prstClr val="black"/>
                </a:solidFill>
                <a:latin typeface="微软雅黑" panose="020B0503020204020204" pitchFamily="34" charset="-122"/>
                <a:ea typeface="微软雅黑" panose="020B0503020204020204" pitchFamily="34" charset="-122"/>
              </a:rPr>
              <a:t>等。</a:t>
            </a:r>
            <a:endParaRPr lang="en-US" altLang="zh-CN" sz="1600" b="1" dirty="0">
              <a:solidFill>
                <a:srgbClr val="012FC6"/>
              </a:solidFill>
              <a:latin typeface="+mn-ea"/>
            </a:endParaRPr>
          </a:p>
        </p:txBody>
      </p:sp>
      <p:grpSp>
        <p:nvGrpSpPr>
          <p:cNvPr id="4" name="组合 3"/>
          <p:cNvGrpSpPr/>
          <p:nvPr/>
        </p:nvGrpSpPr>
        <p:grpSpPr>
          <a:xfrm>
            <a:off x="304855" y="1208774"/>
            <a:ext cx="7920980" cy="4987020"/>
            <a:chOff x="-19993" y="855228"/>
            <a:chExt cx="9368557" cy="4987020"/>
          </a:xfrm>
        </p:grpSpPr>
        <p:pic>
          <p:nvPicPr>
            <p:cNvPr id="5" name="Picture 5" descr="C:\Users\JUSFOUN\Desktop\re_5457211eb493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93" y="904290"/>
              <a:ext cx="6394478" cy="49379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JUSFOUN\Desktop\m_x1_1.1348070400_648_620_678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3879" y="855228"/>
              <a:ext cx="2808312" cy="26779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JUSFOUN\Desktop\图片\3454CBDFB68C0330AE19F00FFB281FD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7506" y="3744143"/>
              <a:ext cx="3501058" cy="193206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灯片编号占位符 6"/>
          <p:cNvSpPr txBox="1">
            <a:spLocks/>
          </p:cNvSpPr>
          <p:nvPr/>
        </p:nvSpPr>
        <p:spPr>
          <a:xfrm>
            <a:off x="8642187" y="6069686"/>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40</a:t>
            </a:r>
            <a:endParaRPr lang="zh-CN" altLang="en-US" sz="1400" dirty="0"/>
          </a:p>
        </p:txBody>
      </p:sp>
    </p:spTree>
    <p:extLst>
      <p:ext uri="{BB962C8B-B14F-4D97-AF65-F5344CB8AC3E}">
        <p14:creationId xmlns:p14="http://schemas.microsoft.com/office/powerpoint/2010/main" val="2786541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nvPr>
        </p:nvGraphicFramePr>
        <p:xfrm>
          <a:off x="304856" y="812755"/>
          <a:ext cx="10906069" cy="5501435"/>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1163262">
                <a:tc>
                  <a:txBody>
                    <a:bodyPr/>
                    <a:lstStyle/>
                    <a:p>
                      <a:pPr algn="l"/>
                      <a:r>
                        <a:rPr lang="zh-CN" altLang="en-US" sz="1600" b="1" dirty="0">
                          <a:solidFill>
                            <a:schemeClr val="tx1"/>
                          </a:solidFill>
                          <a:latin typeface="微软雅黑" pitchFamily="34" charset="-122"/>
                          <a:ea typeface="微软雅黑"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为更好地把握各行业经济的走势，相关监管部门应该，及时了解重点企业生产经营活动情况，观察和反映经济运行趋势，为各省委、省政府制定经济政策、进行宏观经济管理和决策提供依据。同时，为帮助企业协调解决生产经营中存在的困难和问题等情况，以助力企业更好地发展。</a:t>
                      </a:r>
                      <a:endParaRPr lang="zh-CN" altLang="zh-CN"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0000"/>
                  </a:ext>
                </a:extLst>
              </a:tr>
              <a:tr h="1350855">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baseline="0" dirty="0">
                          <a:solidFill>
                            <a:schemeClr val="dk1"/>
                          </a:solidFill>
                          <a:latin typeface="微软雅黑" pitchFamily="34" charset="-122"/>
                          <a:ea typeface="微软雅黑" pitchFamily="34" charset="-122"/>
                          <a:cs typeface="+mn-cs"/>
                        </a:rPr>
                        <a:t>相关部门对重点企业搞好全方位的跟踪服务，及时将行业数据及发展现状提供给企业，帮助企业分析运行形势，及时掌握产品市场变化，对企业的发展提供针对性的指导意见和建议；</a:t>
                      </a:r>
                      <a:endParaRPr lang="en-US" altLang="zh-CN" sz="1200" b="0" kern="1200" baseline="0" dirty="0">
                        <a:solidFill>
                          <a:schemeClr val="dk1"/>
                        </a:solidFill>
                        <a:latin typeface="微软雅黑" pitchFamily="34" charset="-122"/>
                        <a:ea typeface="微软雅黑"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kern="1200" dirty="0">
                          <a:solidFill>
                            <a:srgbClr val="000000"/>
                          </a:solidFill>
                          <a:latin typeface="微软雅黑" pitchFamily="34" charset="-122"/>
                          <a:ea typeface="微软雅黑" pitchFamily="34" charset="-122"/>
                          <a:cs typeface="+mn-cs"/>
                        </a:rPr>
                        <a:t>对重点领域、重点行业和重点企业的监测分析，</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全面了解掌握市场运营情况，迅速得到行业特征；</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baseline="0" dirty="0">
                          <a:solidFill>
                            <a:schemeClr val="dk1"/>
                          </a:solidFill>
                          <a:latin typeface="微软雅黑" pitchFamily="34" charset="-122"/>
                          <a:ea typeface="微软雅黑" pitchFamily="34" charset="-122"/>
                          <a:cs typeface="+mn-cs"/>
                        </a:rPr>
                        <a:t>对重点企业生产经营中存在的问题和困难，积极寻求解决途径，以助力企业更好地发展；</a:t>
                      </a:r>
                      <a:endParaRPr lang="en-US" altLang="zh-CN" sz="1200" b="0" kern="1200" baseline="0" dirty="0">
                        <a:solidFill>
                          <a:schemeClr val="dk1"/>
                        </a:solidFill>
                        <a:latin typeface="微软雅黑" pitchFamily="34" charset="-122"/>
                        <a:ea typeface="微软雅黑"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科学做好市场主体培育，调节产业结构。</a:t>
                      </a:r>
                      <a:endParaRPr lang="en-US" altLang="zh-CN" sz="1200" b="0" kern="1200" baseline="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1"/>
                  </a:ext>
                </a:extLst>
              </a:tr>
              <a:tr h="1381373">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itchFamily="34" charset="-122"/>
                          <a:ea typeface="微软雅黑" pitchFamily="34" charset="-122"/>
                        </a:rPr>
                        <a:t>聚合数据源</a:t>
                      </a:r>
                      <a:endParaRPr lang="zh-CN" altLang="en-US" sz="1600" b="1" kern="1200" dirty="0">
                        <a:solidFill>
                          <a:schemeClr val="tx1"/>
                        </a:solidFill>
                        <a:latin typeface="微软雅黑" pitchFamily="34" charset="-122"/>
                        <a:ea typeface="微软雅黑"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企业经营数据</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银行数据、经信委相关数据</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舆情数据</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indent="-228600"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市场调研大数据</a:t>
                      </a:r>
                    </a:p>
                    <a:p>
                      <a:pPr marL="228600" indent="-228600"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工商局大数据</a:t>
                      </a:r>
                    </a:p>
                  </a:txBody>
                  <a:tcPr marL="91386" marR="91386" marT="45694" marB="45694" anchor="ctr"/>
                </a:tc>
                <a:extLst>
                  <a:ext uri="{0D108BD9-81ED-4DB2-BD59-A6C34878D82A}">
                    <a16:rowId xmlns:a16="http://schemas.microsoft.com/office/drawing/2014/main" val="10002"/>
                  </a:ext>
                </a:extLst>
              </a:tr>
              <a:tr h="141219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1" fontAlgn="base" latinLnBrk="0" hangingPunct="1">
                        <a:lnSpc>
                          <a:spcPct val="150000"/>
                        </a:lnSpc>
                        <a:spcBef>
                          <a:spcPct val="0"/>
                        </a:spcBef>
                        <a:spcAft>
                          <a:spcPct val="0"/>
                        </a:spcAft>
                        <a:buClrTx/>
                        <a:buSzTx/>
                        <a:buFont typeface="+mj-lt"/>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通过汇集银行数据、经信委相关数据、工商局大数据，结合企业经营数据、市场调研大数据、舆情数据，经过</a:t>
                      </a:r>
                      <a:r>
                        <a:rPr lang="zh-CN" altLang="en-US" sz="1200" kern="1200" dirty="0">
                          <a:solidFill>
                            <a:srgbClr val="000000"/>
                          </a:solidFill>
                          <a:latin typeface="微软雅黑" pitchFamily="34" charset="-122"/>
                          <a:ea typeface="微软雅黑" pitchFamily="34" charset="-122"/>
                          <a:cs typeface="+mn-cs"/>
                        </a:rPr>
                        <a:t>经过大数据的自然语言分析技术，进一步分析重点企业运行情况，绘制重点企业运行走势图，</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帮助政府</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宏观</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把控企业生产运营</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情况，</a:t>
                      </a:r>
                      <a:r>
                        <a:rPr lang="zh-CN" altLang="en-US" sz="1200" b="0" kern="1200" baseline="0" dirty="0">
                          <a:solidFill>
                            <a:schemeClr val="dk1"/>
                          </a:solidFill>
                          <a:latin typeface="微软雅黑" pitchFamily="34" charset="-122"/>
                          <a:ea typeface="微软雅黑" pitchFamily="34" charset="-122"/>
                          <a:cs typeface="+mn-cs"/>
                        </a:rPr>
                        <a:t>对企业生产经营中存在的问题和困难，积极寻求解决途径，以助力企业更好地发展，同时，建立重点企业经营动态模型，</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纵向</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维度</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至</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企业日常经营各</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明细数据，从而</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准确把握企业正常运营轨迹与异常情况，并可及时作出预警</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，提高</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市场化、背景化、企业运营健康化发展</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p>
                  </a:txBody>
                  <a:tcPr marL="91386" marR="91386" marT="45694" marB="45694"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1582"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企业监管</a:t>
            </a:r>
            <a:r>
              <a:rPr lang="en-US" altLang="zh-CN" sz="2398" b="1" dirty="0">
                <a:solidFill>
                  <a:schemeClr val="bg1"/>
                </a:solidFill>
                <a:latin typeface="微软雅黑" pitchFamily="34" charset="-122"/>
                <a:ea typeface="微软雅黑" pitchFamily="34" charset="-122"/>
                <a:sym typeface="+mn-ea"/>
              </a:rPr>
              <a:t>—19.</a:t>
            </a:r>
            <a:r>
              <a:rPr lang="zh-CN" altLang="en-US" sz="2398" b="1" dirty="0">
                <a:solidFill>
                  <a:schemeClr val="bg1"/>
                </a:solidFill>
                <a:latin typeface="微软雅黑" pitchFamily="34" charset="-122"/>
                <a:ea typeface="微软雅黑" pitchFamily="34" charset="-122"/>
                <a:sym typeface="+mn-ea"/>
              </a:rPr>
              <a:t>重点企业运行监测</a:t>
            </a:r>
          </a:p>
        </p:txBody>
      </p:sp>
    </p:spTree>
    <p:extLst>
      <p:ext uri="{BB962C8B-B14F-4D97-AF65-F5344CB8AC3E}">
        <p14:creationId xmlns:p14="http://schemas.microsoft.com/office/powerpoint/2010/main" val="1382293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77066" y="72658"/>
            <a:ext cx="3057247" cy="523220"/>
          </a:xfrm>
          <a:prstGeom prst="rect">
            <a:avLst/>
          </a:prstGeom>
          <a:noFill/>
        </p:spPr>
        <p:txBody>
          <a:bodyPr wrap="none" rtlCol="0">
            <a:spAutoFit/>
          </a:bodyPr>
          <a:lstStyle/>
          <a:p>
            <a:pPr algn="ctr"/>
            <a:r>
              <a:rPr lang="zh-CN" altLang="en-US" sz="2800" dirty="0">
                <a:solidFill>
                  <a:srgbClr val="FFFFFF"/>
                </a:solidFill>
                <a:latin typeface="微软雅黑" panose="020B0503020204020204" pitchFamily="34" charset="-122"/>
                <a:ea typeface="微软雅黑" panose="020B0503020204020204" pitchFamily="34" charset="-122"/>
              </a:rPr>
              <a:t>九次方大数据概述</a:t>
            </a:r>
          </a:p>
        </p:txBody>
      </p:sp>
      <p:sp>
        <p:nvSpPr>
          <p:cNvPr id="7" name="内容占位符 2"/>
          <p:cNvSpPr txBox="1"/>
          <p:nvPr/>
        </p:nvSpPr>
        <p:spPr>
          <a:xfrm>
            <a:off x="634130" y="824740"/>
            <a:ext cx="10143118" cy="5295703"/>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80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52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24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6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8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50000"/>
              </a:lnSpc>
              <a:buNone/>
            </a:pPr>
            <a:r>
              <a:rPr lang="zh-CN" altLang="zh-CN" sz="1300" b="1" dirty="0">
                <a:solidFill>
                  <a:schemeClr val="tx1">
                    <a:lumMod val="75000"/>
                    <a:lumOff val="25000"/>
                  </a:schemeClr>
                </a:solidFill>
                <a:latin typeface="微软雅黑" panose="020B0503020204020204" pitchFamily="34" charset="-122"/>
                <a:ea typeface="微软雅黑" panose="020B0503020204020204" pitchFamily="34" charset="-122"/>
              </a:rPr>
              <a:t>创建</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于</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2010</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年的九次方大数据（</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JUSFOUN  BIGDATA)</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是中国</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最领先的</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大数据</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资产运营商，是中国第一家提出数据资产运营的公司，同时也是</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贵阳大数据交易所的创始</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者。公司</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坚持以</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贡献中国数据智慧，释放全球数据价值</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为使命，通过</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三轴一平台一中心</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战略，构建完整的大数据</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生态</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链</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300" b="1" dirty="0">
                <a:solidFill>
                  <a:srgbClr val="FF0000"/>
                </a:solidFill>
                <a:latin typeface="微软雅黑" panose="020B0503020204020204" pitchFamily="34" charset="-122"/>
                <a:ea typeface="微软雅黑" panose="020B0503020204020204" pitchFamily="34" charset="-122"/>
              </a:rPr>
              <a:t>九次方是国内唯一一家已经设计研发完成了</a:t>
            </a:r>
            <a:r>
              <a:rPr lang="en-US" altLang="zh-CN" sz="1300" b="1" dirty="0">
                <a:solidFill>
                  <a:srgbClr val="FF0000"/>
                </a:solidFill>
                <a:latin typeface="微软雅黑" panose="020B0503020204020204" pitchFamily="34" charset="-122"/>
                <a:ea typeface="微软雅黑" panose="020B0503020204020204" pitchFamily="34" charset="-122"/>
              </a:rPr>
              <a:t>4000</a:t>
            </a:r>
            <a:r>
              <a:rPr lang="zh-CN" altLang="en-US" sz="1300" b="1" dirty="0">
                <a:solidFill>
                  <a:srgbClr val="FF0000"/>
                </a:solidFill>
                <a:latin typeface="微软雅黑" panose="020B0503020204020204" pitchFamily="34" charset="-122"/>
                <a:ea typeface="微软雅黑" panose="020B0503020204020204" pitchFamily="34" charset="-122"/>
              </a:rPr>
              <a:t>多个政府大数据应用场景的公司。</a:t>
            </a:r>
            <a:endParaRPr lang="en-US" altLang="zh-CN" sz="1300" b="1" dirty="0">
              <a:solidFill>
                <a:srgbClr val="FF0000"/>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13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高度：</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九次方大数据是工信部</a:t>
            </a:r>
            <a:r>
              <a:rPr lang="en-US" altLang="zh-CN" sz="13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大数据产业“十三五“发展规划</a:t>
            </a:r>
            <a:r>
              <a:rPr lang="en-US" altLang="zh-CN" sz="13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起草单位之一，同时参与了全国信标委的</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信息技术大数据术语</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信息技术数据交易服务平台交易数据描述</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信息技术数据交易服务平台通用功能要求</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信息技术数据溯源描述模型</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信息技术科学数据引用</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五项国家标准的制定工作。</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just">
              <a:lnSpc>
                <a:spcPct val="150000"/>
              </a:lnSpc>
              <a:buNone/>
            </a:pPr>
            <a:r>
              <a:rPr lang="zh-CN" altLang="en-US" sz="1300" b="1" dirty="0">
                <a:solidFill>
                  <a:schemeClr val="tx1">
                    <a:lumMod val="75000"/>
                    <a:lumOff val="25000"/>
                  </a:schemeClr>
                </a:solidFill>
                <a:latin typeface="微软雅黑" panose="020B0503020204020204" pitchFamily="34" charset="-122"/>
                <a:ea typeface="微软雅黑" panose="020B0503020204020204" pitchFamily="34" charset="-122"/>
              </a:rPr>
              <a:t>股东：</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九次方大数据</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先后得到建银财富、博信资本、东方证券、当代集团、鼎峰资本、中茵集团、中非信银（国家开发银行与中信国安合资基金）、</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浙江省科技风险投资公司、</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复朴投资、信中利资本、</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兴盛资本、</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IDG</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资本、德同资本、初灵基金、当代东方、键桥通讯、享悦资本、巨越资产、睿思基金等</a:t>
            </a:r>
            <a:r>
              <a:rPr lang="en-US" altLang="zh-CN" sz="1300" dirty="0">
                <a:solidFill>
                  <a:srgbClr val="FF0000"/>
                </a:solidFill>
                <a:latin typeface="微软雅黑" panose="020B0503020204020204" pitchFamily="34" charset="-122"/>
                <a:ea typeface="微软雅黑" panose="020B0503020204020204" pitchFamily="34" charset="-122"/>
              </a:rPr>
              <a:t>18</a:t>
            </a:r>
            <a:r>
              <a:rPr lang="zh-CN" altLang="zh-CN" sz="1300" dirty="0">
                <a:solidFill>
                  <a:srgbClr val="FF0000"/>
                </a:solidFill>
                <a:latin typeface="微软雅黑" panose="020B0503020204020204" pitchFamily="34" charset="-122"/>
                <a:ea typeface="微软雅黑" panose="020B0503020204020204" pitchFamily="34" charset="-122"/>
              </a:rPr>
              <a:t>家基金的投资</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1300" b="1" dirty="0">
                <a:solidFill>
                  <a:schemeClr val="tx1">
                    <a:lumMod val="75000"/>
                    <a:lumOff val="25000"/>
                  </a:schemeClr>
                </a:solidFill>
                <a:latin typeface="微软雅黑" panose="020B0503020204020204" pitchFamily="34" charset="-122"/>
                <a:ea typeface="微软雅黑" panose="020B0503020204020204" pitchFamily="34" charset="-122"/>
              </a:rPr>
              <a:t>布局：</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已与贵阳、广东、甘肃、青海、苏州、</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云南、</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金华、济宁、哈尔滨、</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福建</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新疆、秦皇岛</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等</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40</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多个省市的国有控股平台合资成立大数据公司</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拥有</a:t>
            </a:r>
            <a:r>
              <a:rPr lang="en-US" altLang="zh-CN" sz="1300" b="1" dirty="0">
                <a:solidFill>
                  <a:srgbClr val="FF0000"/>
                </a:solidFill>
                <a:latin typeface="微软雅黑" panose="020B0503020204020204" pitchFamily="34" charset="-122"/>
                <a:ea typeface="微软雅黑" panose="020B0503020204020204" pitchFamily="34" charset="-122"/>
              </a:rPr>
              <a:t>1000</a:t>
            </a:r>
            <a:r>
              <a:rPr lang="zh-CN" altLang="zh-CN" sz="1300" b="1" dirty="0">
                <a:solidFill>
                  <a:srgbClr val="FF0000"/>
                </a:solidFill>
                <a:latin typeface="微软雅黑" panose="020B0503020204020204" pitchFamily="34" charset="-122"/>
                <a:ea typeface="微软雅黑" panose="020B0503020204020204" pitchFamily="34" charset="-122"/>
              </a:rPr>
              <a:t>多</a:t>
            </a:r>
            <a:r>
              <a:rPr lang="zh-CN" altLang="en-US" sz="1300" b="1" dirty="0">
                <a:solidFill>
                  <a:srgbClr val="FF0000"/>
                </a:solidFill>
                <a:latin typeface="微软雅黑" panose="020B0503020204020204" pitchFamily="34" charset="-122"/>
                <a:ea typeface="微软雅黑" panose="020B0503020204020204" pitchFamily="34" charset="-122"/>
              </a:rPr>
              <a:t>位</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大数据产品</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创新</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设计、大数据挖掘与分析、大数据清洗、企业数据采集、数据建模与算法、大数据可视化、大数据安全、大数据运营等方面的全产业链高端人才。已经获得专利及软著等专业资质已达近</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100</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项，公司大数据安全体系已经达到公安部等级保护测试的</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中高级</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应用标准。</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just">
              <a:lnSpc>
                <a:spcPct val="150000"/>
              </a:lnSpc>
              <a:buNone/>
            </a:pPr>
            <a:r>
              <a:rPr lang="zh-CN" altLang="en-US" sz="1300" b="1" dirty="0">
                <a:solidFill>
                  <a:schemeClr val="tx1">
                    <a:lumMod val="75000"/>
                    <a:lumOff val="25000"/>
                  </a:schemeClr>
                </a:solidFill>
                <a:latin typeface="微软雅黑" panose="020B0503020204020204" pitchFamily="34" charset="-122"/>
                <a:ea typeface="微软雅黑" panose="020B0503020204020204" pitchFamily="34" charset="-122"/>
              </a:rPr>
              <a:t>成绩：</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九次方大数据目前整合的大数据覆盖了</a:t>
            </a:r>
            <a:r>
              <a:rPr lang="en-US" altLang="zh-CN" sz="1300" b="1" dirty="0">
                <a:solidFill>
                  <a:srgbClr val="FF0000"/>
                </a:solidFill>
                <a:latin typeface="微软雅黑" panose="020B0503020204020204" pitchFamily="34" charset="-122"/>
                <a:ea typeface="微软雅黑" panose="020B0503020204020204" pitchFamily="34" charset="-122"/>
              </a:rPr>
              <a:t>30</a:t>
            </a:r>
            <a:r>
              <a:rPr lang="zh-CN" altLang="en-US" sz="1300" b="1" dirty="0">
                <a:solidFill>
                  <a:srgbClr val="FF0000"/>
                </a:solidFill>
                <a:latin typeface="微软雅黑" panose="020B0503020204020204" pitchFamily="34" charset="-122"/>
                <a:ea typeface="微软雅黑" panose="020B0503020204020204" pitchFamily="34" charset="-122"/>
              </a:rPr>
              <a:t>大数据品类</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，比如企业大数据、政府大数据、医疗大数据、金融大数据、能源大数据、教育大数据、交通大数据、通信大数据等</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截至</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2016</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月，已经服务了</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300</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多个省市区政府、金融机构、产业集团客户。</a:t>
            </a:r>
            <a:endPar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 2"/>
          <p:cNvGrpSpPr/>
          <p:nvPr/>
        </p:nvGrpSpPr>
        <p:grpSpPr>
          <a:xfrm>
            <a:off x="570135" y="1019087"/>
            <a:ext cx="71934" cy="4100248"/>
            <a:chOff x="649274" y="580017"/>
            <a:chExt cx="71934" cy="4100248"/>
          </a:xfrm>
        </p:grpSpPr>
        <p:sp>
          <p:nvSpPr>
            <p:cNvPr id="4" name="椭圆 3"/>
            <p:cNvSpPr/>
            <p:nvPr/>
          </p:nvSpPr>
          <p:spPr>
            <a:xfrm>
              <a:off x="649274" y="580017"/>
              <a:ext cx="71934" cy="719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95"/>
            </a:p>
          </p:txBody>
        </p:sp>
        <p:sp>
          <p:nvSpPr>
            <p:cNvPr id="8" name="椭圆 7"/>
            <p:cNvSpPr/>
            <p:nvPr/>
          </p:nvSpPr>
          <p:spPr>
            <a:xfrm>
              <a:off x="649274" y="1515161"/>
              <a:ext cx="71934" cy="719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95"/>
            </a:p>
          </p:txBody>
        </p:sp>
        <p:sp>
          <p:nvSpPr>
            <p:cNvPr id="9" name="椭圆 8"/>
            <p:cNvSpPr/>
            <p:nvPr/>
          </p:nvSpPr>
          <p:spPr>
            <a:xfrm>
              <a:off x="649274" y="2450305"/>
              <a:ext cx="71934" cy="719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95"/>
            </a:p>
          </p:txBody>
        </p:sp>
        <p:sp>
          <p:nvSpPr>
            <p:cNvPr id="10" name="椭圆 9"/>
            <p:cNvSpPr/>
            <p:nvPr/>
          </p:nvSpPr>
          <p:spPr>
            <a:xfrm>
              <a:off x="649274" y="3385450"/>
              <a:ext cx="71934" cy="719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95"/>
            </a:p>
          </p:txBody>
        </p:sp>
        <p:sp>
          <p:nvSpPr>
            <p:cNvPr id="11" name="椭圆 10"/>
            <p:cNvSpPr/>
            <p:nvPr/>
          </p:nvSpPr>
          <p:spPr>
            <a:xfrm>
              <a:off x="649274" y="4608331"/>
              <a:ext cx="71934" cy="719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95"/>
            </a:p>
          </p:txBody>
        </p:sp>
      </p:grpSp>
    </p:spTree>
    <p:extLst>
      <p:ext uri="{BB962C8B-B14F-4D97-AF65-F5344CB8AC3E}">
        <p14:creationId xmlns:p14="http://schemas.microsoft.com/office/powerpoint/2010/main" val="2307849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企业监管</a:t>
            </a:r>
            <a:r>
              <a:rPr lang="en-US" altLang="zh-CN" sz="2398" b="1" dirty="0">
                <a:solidFill>
                  <a:schemeClr val="bg1"/>
                </a:solidFill>
                <a:latin typeface="微软雅黑" pitchFamily="34" charset="-122"/>
                <a:ea typeface="微软雅黑" pitchFamily="34" charset="-122"/>
                <a:sym typeface="+mn-ea"/>
              </a:rPr>
              <a:t>—19.</a:t>
            </a:r>
            <a:r>
              <a:rPr lang="zh-CN" altLang="en-US" sz="2398" b="1" dirty="0">
                <a:solidFill>
                  <a:schemeClr val="bg1"/>
                </a:solidFill>
                <a:latin typeface="微软雅黑" pitchFamily="34" charset="-122"/>
                <a:ea typeface="微软雅黑" pitchFamily="34" charset="-122"/>
                <a:sym typeface="+mn-ea"/>
              </a:rPr>
              <a:t>重点企业运行监测   可视化</a:t>
            </a:r>
          </a:p>
        </p:txBody>
      </p:sp>
      <p:sp>
        <p:nvSpPr>
          <p:cNvPr id="2" name="矩形 1"/>
          <p:cNvSpPr/>
          <p:nvPr/>
        </p:nvSpPr>
        <p:spPr>
          <a:xfrm>
            <a:off x="8642187" y="1079820"/>
            <a:ext cx="2160267" cy="4893647"/>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endParaRPr lang="en-US" altLang="zh-CN" sz="1800" b="1" dirty="0">
              <a:solidFill>
                <a:srgbClr val="012FC6"/>
              </a:solidFill>
              <a:latin typeface="+mn-ea"/>
            </a:endParaRPr>
          </a:p>
          <a:p>
            <a:pPr>
              <a:lnSpc>
                <a:spcPct val="150000"/>
              </a:lnSpc>
            </a:pPr>
            <a:r>
              <a:rPr lang="en-US" altLang="zh-CN" sz="1600" dirty="0">
                <a:solidFill>
                  <a:prstClr val="black"/>
                </a:solidFill>
                <a:latin typeface="微软雅黑" pitchFamily="34" charset="-122"/>
                <a:ea typeface="微软雅黑" pitchFamily="34" charset="-122"/>
              </a:rPr>
              <a:t>1.</a:t>
            </a:r>
            <a:r>
              <a:rPr lang="zh-CN" altLang="en-US" sz="1600" dirty="0">
                <a:solidFill>
                  <a:prstClr val="black"/>
                </a:solidFill>
                <a:latin typeface="微软雅黑" pitchFamily="34" charset="-122"/>
                <a:ea typeface="微软雅黑" pitchFamily="34" charset="-122"/>
              </a:rPr>
              <a:t>选择具体的地区维度、时间维度，显示该维度下的重点企业经营情况；</a:t>
            </a:r>
            <a:endParaRPr lang="en-US" altLang="zh-CN" sz="1600" dirty="0">
              <a:solidFill>
                <a:prstClr val="black"/>
              </a:solidFill>
              <a:latin typeface="微软雅黑" pitchFamily="34" charset="-122"/>
              <a:ea typeface="微软雅黑" pitchFamily="34" charset="-122"/>
            </a:endParaRPr>
          </a:p>
          <a:p>
            <a:pPr>
              <a:lnSpc>
                <a:spcPct val="150000"/>
              </a:lnSpc>
            </a:pPr>
            <a:r>
              <a:rPr lang="en-US" altLang="zh-CN" sz="1600" dirty="0">
                <a:solidFill>
                  <a:prstClr val="black"/>
                </a:solidFill>
                <a:latin typeface="微软雅黑" pitchFamily="34" charset="-122"/>
                <a:ea typeface="微软雅黑" pitchFamily="34" charset="-122"/>
              </a:rPr>
              <a:t>2.</a:t>
            </a:r>
            <a:r>
              <a:rPr lang="zh-CN" altLang="en-US" sz="1600" dirty="0">
                <a:solidFill>
                  <a:prstClr val="black"/>
                </a:solidFill>
                <a:latin typeface="微软雅黑" pitchFamily="34" charset="-122"/>
                <a:ea typeface="微软雅黑" pitchFamily="34" charset="-122"/>
              </a:rPr>
              <a:t>显示该地区异常经营的重点企业数据以及出现经营异常数据企业症结所在，给重点企业提出实时性预警。</a:t>
            </a:r>
            <a:endParaRPr lang="en-US" altLang="zh-CN" sz="1600" b="1" dirty="0">
              <a:solidFill>
                <a:srgbClr val="012FC6"/>
              </a:solidFill>
              <a:latin typeface="+mn-ea"/>
            </a:endParaRPr>
          </a:p>
        </p:txBody>
      </p:sp>
      <p:pic>
        <p:nvPicPr>
          <p:cNvPr id="5" name="Picture 2" descr="c:\users\jusfoun\appdata\roaming\360se6\User Data\temp\2014040314533967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79" y="891227"/>
            <a:ext cx="7929156" cy="30689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JUSFOUN\AppData\Roaming\Tencent\Users\382575167\QQ\WinTemp\RichOle\2E89A9$L)F]_YC%9D4RN98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79" y="3960167"/>
            <a:ext cx="7929156" cy="2205648"/>
          </a:xfrm>
          <a:prstGeom prst="rect">
            <a:avLst/>
          </a:prstGeom>
          <a:noFill/>
          <a:extLst>
            <a:ext uri="{909E8E84-426E-40DD-AFC4-6F175D3DCCD1}">
              <a14:hiddenFill xmlns:a14="http://schemas.microsoft.com/office/drawing/2010/main">
                <a:solidFill>
                  <a:srgbClr val="FFFFFF"/>
                </a:solidFill>
              </a14:hiddenFill>
            </a:ext>
          </a:extLst>
        </p:spPr>
      </p:pic>
      <p:sp>
        <p:nvSpPr>
          <p:cNvPr id="8" name="灯片编号占位符 6"/>
          <p:cNvSpPr txBox="1">
            <a:spLocks/>
          </p:cNvSpPr>
          <p:nvPr/>
        </p:nvSpPr>
        <p:spPr>
          <a:xfrm>
            <a:off x="8498135" y="6058867"/>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42</a:t>
            </a:r>
            <a:endParaRPr lang="zh-CN" altLang="en-US" sz="1400" dirty="0"/>
          </a:p>
        </p:txBody>
      </p:sp>
    </p:spTree>
    <p:extLst>
      <p:ext uri="{BB962C8B-B14F-4D97-AF65-F5344CB8AC3E}">
        <p14:creationId xmlns:p14="http://schemas.microsoft.com/office/powerpoint/2010/main" val="21044126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nvPr>
        </p:nvGraphicFramePr>
        <p:xfrm>
          <a:off x="321582" y="867104"/>
          <a:ext cx="10889343" cy="5413370"/>
        </p:xfrm>
        <a:graphic>
          <a:graphicData uri="http://schemas.openxmlformats.org/drawingml/2006/table">
            <a:tbl>
              <a:tblPr firstRow="1" bandRow="1">
                <a:tableStyleId>{5940675A-B579-460E-94D1-54222C63F5DA}</a:tableStyleId>
              </a:tblPr>
              <a:tblGrid>
                <a:gridCol w="1475183">
                  <a:extLst>
                    <a:ext uri="{9D8B030D-6E8A-4147-A177-3AD203B41FA5}">
                      <a16:colId xmlns:a16="http://schemas.microsoft.com/office/drawing/2014/main" val="20000"/>
                    </a:ext>
                  </a:extLst>
                </a:gridCol>
                <a:gridCol w="9414160">
                  <a:extLst>
                    <a:ext uri="{9D8B030D-6E8A-4147-A177-3AD203B41FA5}">
                      <a16:colId xmlns:a16="http://schemas.microsoft.com/office/drawing/2014/main" val="20001"/>
                    </a:ext>
                  </a:extLst>
                </a:gridCol>
              </a:tblGrid>
              <a:tr h="1035184">
                <a:tc>
                  <a:txBody>
                    <a:bodyPr/>
                    <a:lstStyle/>
                    <a:p>
                      <a:pPr algn="l"/>
                      <a:r>
                        <a:rPr lang="zh-CN" altLang="en-US" sz="1600" b="1" dirty="0">
                          <a:solidFill>
                            <a:schemeClr val="tx1"/>
                          </a:solidFill>
                          <a:latin typeface="微软雅黑" pitchFamily="34" charset="-122"/>
                          <a:ea typeface="微软雅黑"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互联网广告因其形式灵活、展现方式多样，逐渐代替了传统纸媒、户外媒体、广播、电视节目插播等形式的广告，成为企业投放广告的主要途径，是互联网时代的新兴的广告模式。任何事情都是两面性，有利就有弊，因此在企业市场或其他方面，都会存在此种现象，所以相关部门应该更合理的，规范的监督及管理。</a:t>
                      </a:r>
                      <a:endParaRPr lang="zh-CN" altLang="zh-CN"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0000"/>
                  </a:ext>
                </a:extLst>
              </a:tr>
              <a:tr h="103518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zh-CN" sz="1200" b="0" kern="1200" dirty="0">
                          <a:solidFill>
                            <a:schemeClr val="dk1"/>
                          </a:solidFill>
                          <a:latin typeface="微软雅黑" panose="020B0503020204020204" pitchFamily="34" charset="-122"/>
                          <a:ea typeface="微软雅黑" panose="020B0503020204020204" pitchFamily="34" charset="-122"/>
                          <a:cs typeface="+mn-cs"/>
                        </a:rPr>
                        <a:t>可对</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企业违规营销</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结果掌控，</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实时监控企业营销变化</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，同时也支持</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企业营销</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检索</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相关部门</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可对</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企业信息化建设水平</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深度了解</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，使政策制定有据可依；</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方便社会企业查询有相关业务往来的企业信息化建设水平情况。</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1"/>
                  </a:ext>
                </a:extLst>
              </a:tr>
              <a:tr h="185159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itchFamily="34" charset="-122"/>
                          <a:ea typeface="微软雅黑" pitchFamily="34" charset="-122"/>
                        </a:rPr>
                        <a:t>聚合数据源</a:t>
                      </a:r>
                      <a:endParaRPr lang="zh-CN" altLang="en-US" sz="1600" b="1" kern="1200" dirty="0">
                        <a:solidFill>
                          <a:schemeClr val="tx1"/>
                        </a:solidFill>
                        <a:latin typeface="微软雅黑" pitchFamily="34" charset="-122"/>
                        <a:ea typeface="微软雅黑"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工商、税务、法律、财务、公安、银行数据</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产业园区数据、企业数据</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注册时间、破产时间、纳税数据</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资本变动、广告投入、网络舆情评价数据</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0">
                        <a:lnSpc>
                          <a:spcPct val="150000"/>
                        </a:lnSpc>
                        <a:spcBef>
                          <a:spcPct val="0"/>
                        </a:spcBef>
                        <a:spcAft>
                          <a:spcPct val="0"/>
                        </a:spcAft>
                        <a:buClrTx/>
                        <a:buSzPct val="100000"/>
                        <a:buFontTx/>
                        <a:buAutoNum type="arabicPeriod"/>
                        <a:tabLst/>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舆情数据</a:t>
                      </a:r>
                      <a:r>
                        <a:rPr kumimoji="0" lang="zh-CN" altLang="zh-CN" sz="1200" b="0" i="0" u="none" strike="noStrike" cap="none" normalizeH="0" baseline="0" dirty="0">
                          <a:ln>
                            <a:noFill/>
                          </a:ln>
                          <a:solidFill>
                            <a:srgbClr val="000000"/>
                          </a:solidFill>
                          <a:effectLst/>
                          <a:latin typeface="微软雅黑" pitchFamily="34" charset="-122"/>
                          <a:ea typeface="微软雅黑" pitchFamily="34" charset="-122"/>
                          <a:sym typeface="微软雅黑" pitchFamily="34" charset="-122"/>
                        </a:rPr>
                        <a:t>网综库信息</a:t>
                      </a:r>
                      <a:r>
                        <a:rPr kumimoji="0" lang="zh-CN" altLang="en-US" sz="1200" b="0" i="0" u="none" strike="noStrike" cap="none" normalizeH="0" baseline="0" dirty="0">
                          <a:ln>
                            <a:noFill/>
                          </a:ln>
                          <a:solidFill>
                            <a:srgbClr val="000000"/>
                          </a:solidFill>
                          <a:effectLst/>
                          <a:latin typeface="微软雅黑" pitchFamily="34" charset="-122"/>
                          <a:ea typeface="微软雅黑" pitchFamily="34" charset="-122"/>
                          <a:sym typeface="微软雅黑" pitchFamily="34" charset="-122"/>
                        </a:rPr>
                        <a:t>、</a:t>
                      </a:r>
                      <a:r>
                        <a:rPr kumimoji="0" lang="zh-CN" altLang="zh-CN" sz="1200" b="0" i="0" u="none" strike="noStrike" cap="none" normalizeH="0" baseline="0" dirty="0">
                          <a:ln>
                            <a:noFill/>
                          </a:ln>
                          <a:solidFill>
                            <a:srgbClr val="000000"/>
                          </a:solidFill>
                          <a:effectLst/>
                          <a:latin typeface="微软雅黑" pitchFamily="34" charset="-122"/>
                          <a:ea typeface="微软雅黑" pitchFamily="34" charset="-122"/>
                          <a:sym typeface="微软雅黑" pitchFamily="34" charset="-122"/>
                        </a:rPr>
                        <a:t>IDC/ISP网络安全监控信息</a:t>
                      </a:r>
                    </a:p>
                    <a:p>
                      <a:pPr marL="228600" marR="0" lvl="0" indent="-228600" algn="l" defTabSz="914400" rtl="0" eaLnBrk="1" fontAlgn="base" latinLnBrk="0" hangingPunct="0">
                        <a:lnSpc>
                          <a:spcPct val="150000"/>
                        </a:lnSpc>
                        <a:spcBef>
                          <a:spcPct val="0"/>
                        </a:spcBef>
                        <a:spcAft>
                          <a:spcPct val="0"/>
                        </a:spcAft>
                        <a:buClrTx/>
                        <a:buSzPct val="100000"/>
                        <a:buFontTx/>
                        <a:buAutoNum type="arabicPeriod"/>
                        <a:tabLst/>
                      </a:pPr>
                      <a:r>
                        <a:rPr kumimoji="0" lang="zh-CN" altLang="zh-CN" sz="1200" b="0" i="0" u="none" strike="noStrike" cap="none" normalizeH="0" baseline="0" dirty="0">
                          <a:ln>
                            <a:noFill/>
                          </a:ln>
                          <a:solidFill>
                            <a:srgbClr val="000000"/>
                          </a:solidFill>
                          <a:effectLst/>
                          <a:latin typeface="微软雅黑" pitchFamily="34" charset="-122"/>
                          <a:ea typeface="微软雅黑" pitchFamily="34" charset="-122"/>
                          <a:sym typeface="微软雅黑" pitchFamily="34" charset="-122"/>
                        </a:rPr>
                        <a:t>上网人员登记信息</a:t>
                      </a:r>
                    </a:p>
                    <a:p>
                      <a:pPr marL="228600" marR="0" lvl="0" indent="-228600" algn="l" defTabSz="914400" rtl="0" eaLnBrk="1" fontAlgn="base" latinLnBrk="0" hangingPunct="0">
                        <a:lnSpc>
                          <a:spcPct val="150000"/>
                        </a:lnSpc>
                        <a:spcBef>
                          <a:spcPct val="0"/>
                        </a:spcBef>
                        <a:spcAft>
                          <a:spcPct val="0"/>
                        </a:spcAft>
                        <a:buClrTx/>
                        <a:buSzPct val="100000"/>
                        <a:buFontTx/>
                        <a:buAutoNum type="arabicPeriod"/>
                        <a:tabLst/>
                      </a:pPr>
                      <a:r>
                        <a:rPr kumimoji="0" lang="zh-CN" altLang="zh-CN" sz="1200" b="0" i="0" u="none" strike="noStrike" cap="none" normalizeH="0" baseline="0" dirty="0">
                          <a:ln>
                            <a:noFill/>
                          </a:ln>
                          <a:solidFill>
                            <a:srgbClr val="000000"/>
                          </a:solidFill>
                          <a:effectLst/>
                          <a:latin typeface="微软雅黑" pitchFamily="34" charset="-122"/>
                          <a:ea typeface="微软雅黑" pitchFamily="34" charset="-122"/>
                          <a:sym typeface="微软雅黑" pitchFamily="34" charset="-122"/>
                        </a:rPr>
                        <a:t>用于网络侦查的社会公共信息</a:t>
                      </a:r>
                      <a:r>
                        <a:rPr kumimoji="0" lang="zh-CN" altLang="en-US" sz="1200" b="0" i="0" u="none" strike="noStrike" cap="none" normalizeH="0" baseline="0" dirty="0">
                          <a:ln>
                            <a:noFill/>
                          </a:ln>
                          <a:solidFill>
                            <a:srgbClr val="000000"/>
                          </a:solidFill>
                          <a:effectLst/>
                          <a:latin typeface="微软雅黑" pitchFamily="34" charset="-122"/>
                          <a:ea typeface="微软雅黑" pitchFamily="34" charset="-122"/>
                          <a:sym typeface="微软雅黑" pitchFamily="34" charset="-122"/>
                        </a:rPr>
                        <a:t>、</a:t>
                      </a:r>
                      <a:r>
                        <a:rPr kumimoji="0" lang="zh-CN" altLang="zh-CN" sz="1200" b="0" i="0" u="none" strike="noStrike" cap="none" normalizeH="0" baseline="0" dirty="0">
                          <a:ln>
                            <a:noFill/>
                          </a:ln>
                          <a:solidFill>
                            <a:srgbClr val="000000"/>
                          </a:solidFill>
                          <a:effectLst/>
                          <a:latin typeface="微软雅黑" pitchFamily="34" charset="-122"/>
                          <a:ea typeface="微软雅黑" pitchFamily="34" charset="-122"/>
                          <a:sym typeface="微软雅黑" pitchFamily="34" charset="-122"/>
                        </a:rPr>
                        <a:t>电子围栏信息</a:t>
                      </a:r>
                    </a:p>
                  </a:txBody>
                  <a:tcPr marL="91386" marR="91386" marT="45694" marB="45694" anchor="ctr"/>
                </a:tc>
                <a:extLst>
                  <a:ext uri="{0D108BD9-81ED-4DB2-BD59-A6C34878D82A}">
                    <a16:rowId xmlns:a16="http://schemas.microsoft.com/office/drawing/2014/main" val="10002"/>
                  </a:ext>
                </a:extLst>
              </a:tr>
              <a:tr h="13313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通过汇集工商、税务、财务 、银行相关数据，结合、广告投入、网络舆情评价数据、舆情数据</a:t>
                      </a:r>
                      <a:r>
                        <a:rPr kumimoji="0" lang="zh-CN" altLang="zh-CN" sz="1200" b="0" i="0" u="none" strike="noStrike" cap="none" normalizeH="0" baseline="0" dirty="0">
                          <a:ln>
                            <a:noFill/>
                          </a:ln>
                          <a:solidFill>
                            <a:srgbClr val="000000"/>
                          </a:solidFill>
                          <a:effectLst/>
                          <a:latin typeface="微软雅黑" pitchFamily="34" charset="-122"/>
                          <a:ea typeface="微软雅黑" pitchFamily="34" charset="-122"/>
                          <a:sym typeface="微软雅黑" pitchFamily="34" charset="-122"/>
                        </a:rPr>
                        <a:t>网综库信息</a:t>
                      </a:r>
                      <a:r>
                        <a:rPr kumimoji="0" lang="zh-CN" altLang="en-US" sz="1200" b="0" i="0" u="none" strike="noStrike" cap="none" normalizeH="0" baseline="0" dirty="0">
                          <a:ln>
                            <a:noFill/>
                          </a:ln>
                          <a:solidFill>
                            <a:srgbClr val="000000"/>
                          </a:solidFill>
                          <a:effectLst/>
                          <a:latin typeface="微软雅黑" pitchFamily="34" charset="-122"/>
                          <a:ea typeface="微软雅黑" pitchFamily="34" charset="-122"/>
                          <a:sym typeface="微软雅黑" pitchFamily="34" charset="-122"/>
                        </a:rPr>
                        <a:t>、</a:t>
                      </a:r>
                      <a:r>
                        <a:rPr kumimoji="0" lang="zh-CN" altLang="zh-CN" sz="1200" b="0" i="0" u="none" strike="noStrike" cap="none" normalizeH="0" baseline="0" dirty="0">
                          <a:ln>
                            <a:noFill/>
                          </a:ln>
                          <a:solidFill>
                            <a:srgbClr val="000000"/>
                          </a:solidFill>
                          <a:effectLst/>
                          <a:latin typeface="微软雅黑" pitchFamily="34" charset="-122"/>
                          <a:ea typeface="微软雅黑" pitchFamily="34" charset="-122"/>
                          <a:sym typeface="微软雅黑" pitchFamily="34" charset="-122"/>
                        </a:rPr>
                        <a:t>IDC/ISP网络安全监控信息</a:t>
                      </a:r>
                      <a:r>
                        <a:rPr kumimoji="0" lang="zh-CN" altLang="en-US" sz="1200" b="0" i="0" u="none" strike="noStrike" cap="none" normalizeH="0" baseline="0" dirty="0">
                          <a:ln>
                            <a:noFill/>
                          </a:ln>
                          <a:solidFill>
                            <a:srgbClr val="000000"/>
                          </a:solidFill>
                          <a:effectLst/>
                          <a:latin typeface="微软雅黑" pitchFamily="34" charset="-122"/>
                          <a:ea typeface="微软雅黑" pitchFamily="34" charset="-122"/>
                          <a:sym typeface="微软雅黑" pitchFamily="34" charset="-122"/>
                        </a:rPr>
                        <a:t>，经过</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经过大数据自然语言分析技术的</a:t>
                      </a: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特点，进一步分析企业互联网营销情况，绘制互联网精准投放分布图，实时对企业营销情况监测和预警及评估，其次，</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针对多种违规营销行为按照影响程度设定数值，同时，建立数据模型，设定出违规营销预警指数，根据企业的相应预警指数来对企业进行监管，</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从而增强</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对企业的经营管理能力</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，提高</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企业在经济发展过程中的地位</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1582"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企业监管</a:t>
            </a:r>
            <a:r>
              <a:rPr lang="en-US" altLang="zh-CN" sz="2398" b="1" dirty="0">
                <a:solidFill>
                  <a:schemeClr val="bg1"/>
                </a:solidFill>
                <a:latin typeface="微软雅黑" pitchFamily="34" charset="-122"/>
                <a:ea typeface="微软雅黑" pitchFamily="34" charset="-122"/>
                <a:sym typeface="+mn-ea"/>
              </a:rPr>
              <a:t>—20.</a:t>
            </a:r>
            <a:r>
              <a:rPr lang="zh-CN" altLang="en-US" sz="2398" b="1" dirty="0">
                <a:solidFill>
                  <a:schemeClr val="bg1"/>
                </a:solidFill>
                <a:latin typeface="微软雅黑" pitchFamily="34" charset="-122"/>
                <a:ea typeface="微软雅黑" pitchFamily="34" charset="-122"/>
                <a:sym typeface="+mn-ea"/>
              </a:rPr>
              <a:t>互联网精准投放营销平台</a:t>
            </a:r>
          </a:p>
        </p:txBody>
      </p:sp>
    </p:spTree>
    <p:extLst>
      <p:ext uri="{BB962C8B-B14F-4D97-AF65-F5344CB8AC3E}">
        <p14:creationId xmlns:p14="http://schemas.microsoft.com/office/powerpoint/2010/main" val="1256951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企业监管</a:t>
            </a:r>
            <a:r>
              <a:rPr lang="en-US" altLang="zh-CN" sz="2398" b="1" dirty="0">
                <a:solidFill>
                  <a:schemeClr val="bg1"/>
                </a:solidFill>
                <a:latin typeface="微软雅黑" pitchFamily="34" charset="-122"/>
                <a:ea typeface="微软雅黑" pitchFamily="34" charset="-122"/>
                <a:sym typeface="+mn-ea"/>
              </a:rPr>
              <a:t>—20.</a:t>
            </a:r>
            <a:r>
              <a:rPr lang="zh-CN" altLang="en-US" sz="2398" b="1" dirty="0">
                <a:solidFill>
                  <a:schemeClr val="bg1"/>
                </a:solidFill>
                <a:latin typeface="微软雅黑" pitchFamily="34" charset="-122"/>
                <a:ea typeface="微软雅黑" pitchFamily="34" charset="-122"/>
                <a:sym typeface="+mn-ea"/>
              </a:rPr>
              <a:t>互联网精准投放营销平台   可视化</a:t>
            </a:r>
          </a:p>
        </p:txBody>
      </p:sp>
      <p:sp>
        <p:nvSpPr>
          <p:cNvPr id="2" name="矩形 1"/>
          <p:cNvSpPr/>
          <p:nvPr/>
        </p:nvSpPr>
        <p:spPr>
          <a:xfrm>
            <a:off x="8642187" y="1079820"/>
            <a:ext cx="2160267" cy="3508653"/>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endParaRPr lang="en-US" altLang="zh-CN" sz="2400" b="1" dirty="0">
              <a:solidFill>
                <a:srgbClr val="012FC6"/>
              </a:solidFill>
              <a:latin typeface="+mn-ea"/>
            </a:endParaRPr>
          </a:p>
          <a:p>
            <a:pPr marL="342900" indent="-342900">
              <a:lnSpc>
                <a:spcPct val="150000"/>
              </a:lnSpc>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汇集企业违规营销监管数据，显示企业违规营销现状；</a:t>
            </a:r>
            <a:endParaRPr lang="zh-CN" altLang="zh-CN" sz="1600" dirty="0">
              <a:solidFill>
                <a:srgbClr val="000000"/>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精准分析企业违规问题点、危险的，从而进行精准执法</a:t>
            </a:r>
            <a:r>
              <a:rPr lang="zh-CN" altLang="zh-CN" sz="1600" dirty="0">
                <a:solidFill>
                  <a:srgbClr val="000000"/>
                </a:solidFill>
                <a:latin typeface="微软雅黑" panose="020B0503020204020204" pitchFamily="34" charset="-122"/>
                <a:ea typeface="微软雅黑" panose="020B0503020204020204" pitchFamily="34" charset="-122"/>
              </a:rPr>
              <a:t>。</a:t>
            </a:r>
          </a:p>
        </p:txBody>
      </p:sp>
      <p:grpSp>
        <p:nvGrpSpPr>
          <p:cNvPr id="5" name="组合 4"/>
          <p:cNvGrpSpPr/>
          <p:nvPr/>
        </p:nvGrpSpPr>
        <p:grpSpPr>
          <a:xfrm>
            <a:off x="304855" y="1124184"/>
            <a:ext cx="8337332" cy="4818506"/>
            <a:chOff x="0" y="1124184"/>
            <a:chExt cx="9918361" cy="4279073"/>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184"/>
              <a:ext cx="5219324" cy="4146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0298" y="1124184"/>
              <a:ext cx="2104939" cy="2293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3750" y="3459041"/>
              <a:ext cx="4724611"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750" y="1124184"/>
              <a:ext cx="2440289" cy="2334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灯片编号占位符 6"/>
          <p:cNvSpPr txBox="1">
            <a:spLocks/>
          </p:cNvSpPr>
          <p:nvPr/>
        </p:nvSpPr>
        <p:spPr>
          <a:xfrm>
            <a:off x="8574816" y="6058634"/>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44</a:t>
            </a:r>
            <a:endParaRPr lang="zh-CN" altLang="en-US" sz="1400" dirty="0"/>
          </a:p>
        </p:txBody>
      </p:sp>
    </p:spTree>
    <p:extLst>
      <p:ext uri="{BB962C8B-B14F-4D97-AF65-F5344CB8AC3E}">
        <p14:creationId xmlns:p14="http://schemas.microsoft.com/office/powerpoint/2010/main" val="2594167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2561176141"/>
              </p:ext>
            </p:extLst>
          </p:nvPr>
        </p:nvGraphicFramePr>
        <p:xfrm>
          <a:off x="306443" y="813462"/>
          <a:ext cx="10902898" cy="5548298"/>
        </p:xfrm>
        <a:graphic>
          <a:graphicData uri="http://schemas.openxmlformats.org/drawingml/2006/table">
            <a:tbl>
              <a:tblPr firstRow="1" bandRow="1">
                <a:tableStyleId>{5940675A-B579-460E-94D1-54222C63F5DA}</a:tableStyleId>
              </a:tblPr>
              <a:tblGrid>
                <a:gridCol w="1477020">
                  <a:extLst>
                    <a:ext uri="{9D8B030D-6E8A-4147-A177-3AD203B41FA5}">
                      <a16:colId xmlns:a16="http://schemas.microsoft.com/office/drawing/2014/main" val="20000"/>
                    </a:ext>
                  </a:extLst>
                </a:gridCol>
                <a:gridCol w="9425878">
                  <a:extLst>
                    <a:ext uri="{9D8B030D-6E8A-4147-A177-3AD203B41FA5}">
                      <a16:colId xmlns:a16="http://schemas.microsoft.com/office/drawing/2014/main" val="20001"/>
                    </a:ext>
                  </a:extLst>
                </a:gridCol>
              </a:tblGrid>
              <a:tr h="691003">
                <a:tc>
                  <a:txBody>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目前存在问题</a:t>
                      </a:r>
                    </a:p>
                  </a:txBody>
                  <a:tcPr marL="91359" marR="91359" marT="45681" marB="45681"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电子商务行业目前蓬勃发展，但同时暴露出假货问题、质量问题等，同时由于行业特殊性，很难做到全面掌控，监管难度较大，问题得不到有效解决直接影响行业发展、消费者权益。严重影响经济秩序</a:t>
                      </a:r>
                      <a:endParaRPr lang="zh-CN" altLang="zh-CN" sz="1200" b="0" kern="1200" baseline="0" dirty="0">
                        <a:solidFill>
                          <a:schemeClr val="dk1"/>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0"/>
                  </a:ext>
                </a:extLst>
              </a:tr>
              <a:tr h="1196513">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实现主要功能</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实时掌握企业电商分布状况及营收情况</a:t>
                      </a:r>
                      <a:r>
                        <a:rPr lang="zh-CN" altLang="zh-CN" sz="1300" b="0" kern="1200" dirty="0">
                          <a:solidFill>
                            <a:schemeClr val="dk1"/>
                          </a:solidFill>
                          <a:latin typeface="微软雅黑" panose="020B0503020204020204" pitchFamily="34" charset="-122"/>
                          <a:ea typeface="微软雅黑" panose="020B0503020204020204" pitchFamily="34" charset="-122"/>
                          <a:cs typeface="+mn-cs"/>
                        </a:rPr>
                        <a:t>。</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实时监控跨境电商交易业务，预警违规操作，监管商品价格</a:t>
                      </a:r>
                      <a:r>
                        <a:rPr lang="zh-CN" altLang="zh-CN" sz="1300" b="0" kern="1200" dirty="0">
                          <a:solidFill>
                            <a:schemeClr val="dk1"/>
                          </a:solidFill>
                          <a:latin typeface="微软雅黑" panose="020B0503020204020204" pitchFamily="34" charset="-122"/>
                          <a:ea typeface="微软雅黑" panose="020B0503020204020204" pitchFamily="34" charset="-122"/>
                          <a:cs typeface="+mn-cs"/>
                        </a:rPr>
                        <a:t>。</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建立完善的电商监管制度，减少监管盲区</a:t>
                      </a:r>
                      <a:r>
                        <a:rPr lang="zh-CN" altLang="zh-CN" sz="1300" b="0" kern="1200" dirty="0">
                          <a:solidFill>
                            <a:schemeClr val="dk1"/>
                          </a:solidFill>
                          <a:latin typeface="微软雅黑" panose="020B0503020204020204" pitchFamily="34" charset="-122"/>
                          <a:ea typeface="微软雅黑" panose="020B0503020204020204" pitchFamily="34" charset="-122"/>
                          <a:cs typeface="+mn-cs"/>
                        </a:rPr>
                        <a:t>。</a:t>
                      </a:r>
                    </a:p>
                  </a:txBody>
                  <a:tcPr marL="91359" marR="91359" marT="45681" marB="45681" anchor="ctr"/>
                </a:tc>
                <a:extLst>
                  <a:ext uri="{0D108BD9-81ED-4DB2-BD59-A6C34878D82A}">
                    <a16:rowId xmlns:a16="http://schemas.microsoft.com/office/drawing/2014/main" val="10001"/>
                  </a:ext>
                </a:extLst>
              </a:tr>
              <a:tr h="2208218">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电商交易</a:t>
                      </a:r>
                      <a:r>
                        <a:rPr lang="zh-CN" altLang="zh-CN" sz="1300" b="0" kern="1200" dirty="0">
                          <a:solidFill>
                            <a:schemeClr val="dk1"/>
                          </a:solidFill>
                          <a:latin typeface="微软雅黑" panose="020B0503020204020204" pitchFamily="34" charset="-122"/>
                          <a:ea typeface="微软雅黑" panose="020B0503020204020204" pitchFamily="34" charset="-122"/>
                          <a:cs typeface="+mn-cs"/>
                        </a:rPr>
                        <a:t>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经信委数据</a:t>
                      </a:r>
                      <a:endParaRPr lang="zh-CN"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质检局数据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物价局数据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电商行业协会数据</a:t>
                      </a:r>
                      <a:endParaRPr lang="zh-CN"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物流数据</a:t>
                      </a:r>
                      <a:endParaRPr lang="zh-CN"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zh-CN" sz="1300" b="0" kern="1200" dirty="0">
                          <a:solidFill>
                            <a:schemeClr val="dk1"/>
                          </a:solidFill>
                          <a:latin typeface="微软雅黑" panose="020B0503020204020204" pitchFamily="34" charset="-122"/>
                          <a:ea typeface="微软雅黑" panose="020B0503020204020204" pitchFamily="34" charset="-122"/>
                          <a:cs typeface="+mn-cs"/>
                        </a:rPr>
                        <a:t>网络舆情</a:t>
                      </a:r>
                    </a:p>
                  </a:txBody>
                  <a:tcPr marL="91359" marR="91359" marT="45681" marB="45681" anchor="ctr"/>
                </a:tc>
                <a:extLst>
                  <a:ext uri="{0D108BD9-81ED-4DB2-BD59-A6C34878D82A}">
                    <a16:rowId xmlns:a16="http://schemas.microsoft.com/office/drawing/2014/main" val="10002"/>
                  </a:ext>
                </a:extLst>
              </a:tr>
              <a:tr h="145256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应用场景示例</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1" fontAlgn="base" latinLnBrk="0" hangingPunct="1">
                        <a:lnSpc>
                          <a:spcPct val="150000"/>
                        </a:lnSpc>
                        <a:spcBef>
                          <a:spcPct val="0"/>
                        </a:spcBef>
                        <a:spcAft>
                          <a:spcPct val="0"/>
                        </a:spcAft>
                        <a:buClrTx/>
                        <a:buSzTx/>
                        <a:buFont typeface="+mj-lt"/>
                        <a:buAutoNum type="arabicPeriod"/>
                        <a:tabLst/>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整合电商交易数据、统计局数据、经信委数据等，对电商企业分布及营收情况进行可视化展现，结合网络舆情数据、质检局数据，建立企业电商风险预警模型，评估电商信用，预警电商失信企业，保障电子商务健康发展。</a:t>
                      </a:r>
                      <a:endParaRPr lang="en-US" altLang="zh-CN" sz="1200" kern="1200" dirty="0">
                        <a:solidFill>
                          <a:srgbClr val="000000"/>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1119" y="62237"/>
            <a:ext cx="10886176"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 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企业监管</a:t>
            </a:r>
            <a:r>
              <a:rPr lang="en-US" altLang="zh-CN" sz="2397" b="1" dirty="0">
                <a:solidFill>
                  <a:schemeClr val="bg1"/>
                </a:solidFill>
                <a:latin typeface="微软雅黑" pitchFamily="34" charset="-122"/>
                <a:ea typeface="微软雅黑" pitchFamily="34" charset="-122"/>
                <a:sym typeface="+mn-ea"/>
              </a:rPr>
              <a:t>—21.</a:t>
            </a:r>
            <a:r>
              <a:rPr lang="zh-CN" altLang="en-US" sz="2397" b="1" dirty="0">
                <a:solidFill>
                  <a:schemeClr val="bg1"/>
                </a:solidFill>
                <a:latin typeface="微软雅黑" pitchFamily="34" charset="-122"/>
                <a:ea typeface="微软雅黑" pitchFamily="34" charset="-122"/>
                <a:sym typeface="+mn-ea"/>
              </a:rPr>
              <a:t>企业电子商务大数据分析平台</a:t>
            </a:r>
          </a:p>
        </p:txBody>
      </p:sp>
    </p:spTree>
    <p:extLst>
      <p:ext uri="{BB962C8B-B14F-4D97-AF65-F5344CB8AC3E}">
        <p14:creationId xmlns:p14="http://schemas.microsoft.com/office/powerpoint/2010/main" val="11640044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186590" y="76348"/>
            <a:ext cx="11214425"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企业监管</a:t>
            </a:r>
            <a:r>
              <a:rPr lang="en-US" altLang="zh-CN" sz="2397" b="1" dirty="0">
                <a:solidFill>
                  <a:schemeClr val="bg1"/>
                </a:solidFill>
                <a:latin typeface="微软雅黑" pitchFamily="34" charset="-122"/>
                <a:ea typeface="微软雅黑" pitchFamily="34" charset="-122"/>
                <a:sym typeface="+mn-ea"/>
              </a:rPr>
              <a:t>—21.</a:t>
            </a:r>
            <a:r>
              <a:rPr lang="zh-CN" altLang="en-US" sz="2397" b="1" dirty="0">
                <a:solidFill>
                  <a:schemeClr val="bg1"/>
                </a:solidFill>
                <a:latin typeface="微软雅黑" pitchFamily="34" charset="-122"/>
                <a:ea typeface="微软雅黑" pitchFamily="34" charset="-122"/>
                <a:sym typeface="+mn-ea"/>
              </a:rPr>
              <a:t>企业电子商务大数据分析平台 可视化</a:t>
            </a:r>
          </a:p>
        </p:txBody>
      </p:sp>
      <p:sp>
        <p:nvSpPr>
          <p:cNvPr id="2" name="矩形 1"/>
          <p:cNvSpPr/>
          <p:nvPr/>
        </p:nvSpPr>
        <p:spPr>
          <a:xfrm>
            <a:off x="8307759" y="777805"/>
            <a:ext cx="2159639" cy="5170262"/>
          </a:xfrm>
          <a:prstGeom prst="rect">
            <a:avLst/>
          </a:prstGeom>
        </p:spPr>
        <p:txBody>
          <a:bodyPr wrap="square">
            <a:spAutoFit/>
          </a:bodyPr>
          <a:lstStyle/>
          <a:p>
            <a:pPr defTabSz="1128108"/>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大数据应用场景</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128108"/>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可视化演示</a:t>
            </a:r>
            <a:r>
              <a:rPr lang="zh-CN" altLang="en-US" sz="2399" dirty="0">
                <a:solidFill>
                  <a:schemeClr val="tx1">
                    <a:lumMod val="75000"/>
                    <a:lumOff val="25000"/>
                  </a:schemeClr>
                </a:solidFill>
                <a:latin typeface="宋体" panose="02010600030101010101" pitchFamily="2" charset="-122"/>
              </a:rPr>
              <a:t>：</a:t>
            </a:r>
            <a:endParaRPr lang="en-US" altLang="zh-CN" sz="2399" dirty="0">
              <a:solidFill>
                <a:schemeClr val="tx1">
                  <a:lumMod val="75000"/>
                  <a:lumOff val="25000"/>
                </a:schemeClr>
              </a:solidFill>
              <a:latin typeface="宋体" panose="02010600030101010101" pitchFamily="2" charset="-122"/>
            </a:endParaRPr>
          </a:p>
          <a:p>
            <a:pPr defTabSz="1128108"/>
            <a:endParaRPr lang="en-US" altLang="zh-CN" sz="2399" b="1" dirty="0">
              <a:solidFill>
                <a:schemeClr val="tx1">
                  <a:lumMod val="75000"/>
                  <a:lumOff val="25000"/>
                </a:schemeClr>
              </a:solidFill>
              <a:latin typeface="宋体" panose="02010600030101010101" pitchFamily="2" charset="-122"/>
            </a:endParaRPr>
          </a:p>
          <a:p>
            <a:pPr marL="216004" indent="-216004" eaLnBrk="0" fontAlgn="base" hangingPunct="0">
              <a:lnSpc>
                <a:spcPct val="150000"/>
              </a:lnSpc>
              <a:spcBef>
                <a:spcPct val="0"/>
              </a:spcBef>
              <a:spcAft>
                <a:spcPct val="0"/>
              </a:spcAft>
              <a:buFont typeface="+mj-lt"/>
              <a:buAutoNum type="arabicPeriod"/>
              <a:defRPr/>
            </a:pPr>
            <a:r>
              <a:rPr lang="zh-CN" altLang="en-US" sz="1600" dirty="0">
                <a:solidFill>
                  <a:prstClr val="black"/>
                </a:solidFill>
                <a:latin typeface="微软雅黑" panose="020B0503020204020204" pitchFamily="34" charset="-122"/>
                <a:ea typeface="微软雅黑" panose="020B0503020204020204" pitchFamily="34" charset="-122"/>
              </a:rPr>
              <a:t>实时掌握企业电商分布状况及营收情况</a:t>
            </a:r>
            <a:r>
              <a:rPr lang="zh-CN" altLang="zh-CN" sz="1600" dirty="0">
                <a:solidFill>
                  <a:prstClr val="black"/>
                </a:solidFill>
                <a:latin typeface="微软雅黑" panose="020B0503020204020204" pitchFamily="34" charset="-122"/>
                <a:ea typeface="微软雅黑" panose="020B0503020204020204" pitchFamily="34" charset="-122"/>
              </a:rPr>
              <a:t>。</a:t>
            </a:r>
          </a:p>
          <a:p>
            <a:pPr marL="216004" indent="-216004" eaLnBrk="0" fontAlgn="base" hangingPunct="0">
              <a:lnSpc>
                <a:spcPct val="150000"/>
              </a:lnSpc>
              <a:spcBef>
                <a:spcPct val="0"/>
              </a:spcBef>
              <a:spcAft>
                <a:spcPct val="0"/>
              </a:spcAft>
              <a:buFont typeface="+mj-lt"/>
              <a:buAutoNum type="arabicPeriod"/>
              <a:defRPr/>
            </a:pPr>
            <a:r>
              <a:rPr lang="zh-CN" altLang="en-US" sz="1600" dirty="0">
                <a:solidFill>
                  <a:prstClr val="black"/>
                </a:solidFill>
                <a:latin typeface="微软雅黑" panose="020B0503020204020204" pitchFamily="34" charset="-122"/>
                <a:ea typeface="微软雅黑" panose="020B0503020204020204" pitchFamily="34" charset="-122"/>
              </a:rPr>
              <a:t>实时监控跨境电商交易业务，预警违规操作，监管商品价格</a:t>
            </a:r>
            <a:r>
              <a:rPr lang="zh-CN" altLang="zh-CN" sz="1600" dirty="0">
                <a:solidFill>
                  <a:prstClr val="black"/>
                </a:solidFill>
                <a:latin typeface="微软雅黑" panose="020B0503020204020204" pitchFamily="34" charset="-122"/>
                <a:ea typeface="微软雅黑" panose="020B0503020204020204" pitchFamily="34" charset="-122"/>
              </a:rPr>
              <a:t>。</a:t>
            </a:r>
          </a:p>
          <a:p>
            <a:pPr marL="216004" indent="-216004" eaLnBrk="0" fontAlgn="base" hangingPunct="0">
              <a:lnSpc>
                <a:spcPct val="150000"/>
              </a:lnSpc>
              <a:spcBef>
                <a:spcPct val="0"/>
              </a:spcBef>
              <a:spcAft>
                <a:spcPct val="0"/>
              </a:spcAft>
              <a:buFont typeface="+mj-lt"/>
              <a:buAutoNum type="arabicPeriod"/>
              <a:defRPr/>
            </a:pPr>
            <a:r>
              <a:rPr lang="zh-CN" altLang="en-US" sz="1600" dirty="0">
                <a:solidFill>
                  <a:prstClr val="black"/>
                </a:solidFill>
                <a:latin typeface="微软雅黑" panose="020B0503020204020204" pitchFamily="34" charset="-122"/>
                <a:ea typeface="微软雅黑" panose="020B0503020204020204" pitchFamily="34" charset="-122"/>
              </a:rPr>
              <a:t>建立完善的电商监管制度，减少监管盲区</a:t>
            </a:r>
            <a:r>
              <a:rPr lang="zh-CN" altLang="zh-CN" sz="1600" dirty="0">
                <a:solidFill>
                  <a:prstClr val="black"/>
                </a:solidFill>
                <a:latin typeface="微软雅黑" panose="020B0503020204020204" pitchFamily="34" charset="-122"/>
                <a:ea typeface="微软雅黑" panose="020B0503020204020204" pitchFamily="34" charset="-122"/>
              </a:rPr>
              <a:t>。</a:t>
            </a:r>
          </a:p>
          <a:p>
            <a:pPr defTabSz="1128108"/>
            <a:endParaRPr lang="en-US" altLang="zh-CN" sz="2399" b="1" dirty="0">
              <a:solidFill>
                <a:srgbClr val="012FC6"/>
              </a:solidFill>
              <a:latin typeface="宋体" panose="02010600030101010101" pitchFamily="2"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66" y="847190"/>
            <a:ext cx="7326198" cy="2394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Documents and Settings\Administrator\桌面\1.png"/>
          <p:cNvPicPr>
            <a:picLocks noChangeAspect="1" noChangeArrowheads="1"/>
          </p:cNvPicPr>
          <p:nvPr/>
        </p:nvPicPr>
        <p:blipFill>
          <a:blip r:embed="rId3"/>
          <a:srcRect/>
          <a:stretch>
            <a:fillRect/>
          </a:stretch>
        </p:blipFill>
        <p:spPr bwMode="auto">
          <a:xfrm>
            <a:off x="296766" y="3268301"/>
            <a:ext cx="7326198" cy="2443788"/>
          </a:xfrm>
          <a:prstGeom prst="rect">
            <a:avLst/>
          </a:prstGeom>
          <a:noFill/>
        </p:spPr>
      </p:pic>
      <p:sp>
        <p:nvSpPr>
          <p:cNvPr id="7" name="灯片编号占位符 6"/>
          <p:cNvSpPr txBox="1">
            <a:spLocks/>
          </p:cNvSpPr>
          <p:nvPr/>
        </p:nvSpPr>
        <p:spPr>
          <a:xfrm>
            <a:off x="8642187"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46</a:t>
            </a:r>
            <a:endParaRPr lang="zh-CN" altLang="en-US" sz="1400" dirty="0"/>
          </a:p>
        </p:txBody>
      </p:sp>
    </p:spTree>
    <p:extLst>
      <p:ext uri="{BB962C8B-B14F-4D97-AF65-F5344CB8AC3E}">
        <p14:creationId xmlns:p14="http://schemas.microsoft.com/office/powerpoint/2010/main" val="18466634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2257007617"/>
              </p:ext>
            </p:extLst>
          </p:nvPr>
        </p:nvGraphicFramePr>
        <p:xfrm>
          <a:off x="306443" y="813462"/>
          <a:ext cx="10902898" cy="5626666"/>
        </p:xfrm>
        <a:graphic>
          <a:graphicData uri="http://schemas.openxmlformats.org/drawingml/2006/table">
            <a:tbl>
              <a:tblPr firstRow="1" bandRow="1">
                <a:tableStyleId>{5940675A-B579-460E-94D1-54222C63F5DA}</a:tableStyleId>
              </a:tblPr>
              <a:tblGrid>
                <a:gridCol w="1477020">
                  <a:extLst>
                    <a:ext uri="{9D8B030D-6E8A-4147-A177-3AD203B41FA5}">
                      <a16:colId xmlns:a16="http://schemas.microsoft.com/office/drawing/2014/main" val="20000"/>
                    </a:ext>
                  </a:extLst>
                </a:gridCol>
                <a:gridCol w="9425878">
                  <a:extLst>
                    <a:ext uri="{9D8B030D-6E8A-4147-A177-3AD203B41FA5}">
                      <a16:colId xmlns:a16="http://schemas.microsoft.com/office/drawing/2014/main" val="20001"/>
                    </a:ext>
                  </a:extLst>
                </a:gridCol>
              </a:tblGrid>
              <a:tr h="1231632">
                <a:tc>
                  <a:txBody>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目前存在问题</a:t>
                      </a:r>
                    </a:p>
                  </a:txBody>
                  <a:tcPr marL="91359" marR="91359" marT="45681" marB="45681"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企业在生产经营过程中由于忽视经济政策、市场波动规律及自身存在问题，造成企业生产经营问题。如何能让企业自身快速分析出问题所在并制定合理方案显得尤为重要。</a:t>
                      </a:r>
                      <a:endParaRPr lang="zh-CN" altLang="zh-CN" sz="1200" b="0" kern="1200" baseline="0" dirty="0">
                        <a:solidFill>
                          <a:schemeClr val="dk1"/>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0"/>
                  </a:ext>
                </a:extLst>
              </a:tr>
              <a:tr h="1231632">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实现主要功能</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中小企业分布实时展现，监测中小企业成长情况。</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预警中小企业问题，追本溯源，优化解决方案，为中小企业经营战略提供支撑。</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实现信息资源共享，关联经济运行状况，提高经济活跃指数。</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1"/>
                  </a:ext>
                </a:extLst>
              </a:tr>
              <a:tr h="166820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中小企业运营、财务数据。</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经信委数据</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工商局数据</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税务局</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舆情数据</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startAt="5"/>
                        <a:tabLst/>
                        <a:defRPr/>
                      </a:pPr>
                      <a:endParaRPr lang="en-US" altLang="zh-CN" sz="1200" dirty="0">
                        <a:solidFill>
                          <a:srgbClr val="000000"/>
                        </a:solidFill>
                        <a:latin typeface="微软雅黑" pitchFamily="34" charset="-122"/>
                        <a:ea typeface="微软雅黑" pitchFamily="34" charset="-122"/>
                      </a:endParaRPr>
                    </a:p>
                  </a:txBody>
                  <a:tcPr marL="91359" marR="91359" marT="45681" marB="45681" anchor="ctr"/>
                </a:tc>
                <a:extLst>
                  <a:ext uri="{0D108BD9-81ED-4DB2-BD59-A6C34878D82A}">
                    <a16:rowId xmlns:a16="http://schemas.microsoft.com/office/drawing/2014/main" val="10002"/>
                  </a:ext>
                </a:extLst>
              </a:tr>
              <a:tr h="1495198">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应用场景示例</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1" fontAlgn="base" latinLnBrk="0" hangingPunct="1">
                        <a:lnSpc>
                          <a:spcPct val="150000"/>
                        </a:lnSpc>
                        <a:spcBef>
                          <a:spcPct val="0"/>
                        </a:spcBef>
                        <a:spcAft>
                          <a:spcPct val="0"/>
                        </a:spcAft>
                        <a:buClrTx/>
                        <a:buSzTx/>
                        <a:buFont typeface="+mj-lt"/>
                        <a:buNone/>
                        <a:tabLst/>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整合中小企业生产经营数据，结合经信委、工商局、税务局、舆情数据，建立企业生产经营画像，多维度展现企业生产经营状况，预警生产经营不善问题，比如市场占有率、市场价格波动等，在中小企业经营战略提供数据支撑，同时关联分析，找出企业生产经营问题所在，优化解决方案，提高市场活跃度。</a:t>
                      </a:r>
                      <a:endParaRPr lang="en-US" altLang="zh-CN" sz="1200" kern="1200" dirty="0">
                        <a:solidFill>
                          <a:srgbClr val="000000"/>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205169" y="62237"/>
            <a:ext cx="10886176"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企业监管</a:t>
            </a:r>
            <a:r>
              <a:rPr lang="en-US" altLang="zh-CN" sz="2397" b="1" dirty="0">
                <a:solidFill>
                  <a:schemeClr val="bg1"/>
                </a:solidFill>
                <a:latin typeface="微软雅黑" pitchFamily="34" charset="-122"/>
                <a:ea typeface="微软雅黑" pitchFamily="34" charset="-122"/>
                <a:sym typeface="+mn-ea"/>
              </a:rPr>
              <a:t>—22.</a:t>
            </a:r>
            <a:r>
              <a:rPr lang="zh-CN" altLang="en-US" sz="2397" b="1" dirty="0">
                <a:solidFill>
                  <a:schemeClr val="bg1"/>
                </a:solidFill>
                <a:latin typeface="微软雅黑" pitchFamily="34" charset="-122"/>
                <a:ea typeface="微软雅黑" pitchFamily="34" charset="-122"/>
                <a:sym typeface="+mn-ea"/>
              </a:rPr>
              <a:t>企业信息服务平台</a:t>
            </a:r>
          </a:p>
        </p:txBody>
      </p:sp>
    </p:spTree>
    <p:extLst>
      <p:ext uri="{BB962C8B-B14F-4D97-AF65-F5344CB8AC3E}">
        <p14:creationId xmlns:p14="http://schemas.microsoft.com/office/powerpoint/2010/main" val="19496840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161995" y="40017"/>
            <a:ext cx="11214425"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企业监管</a:t>
            </a:r>
            <a:r>
              <a:rPr lang="en-US" altLang="zh-CN" sz="2397" b="1" dirty="0">
                <a:solidFill>
                  <a:schemeClr val="bg1"/>
                </a:solidFill>
                <a:latin typeface="微软雅黑" pitchFamily="34" charset="-122"/>
                <a:ea typeface="微软雅黑" pitchFamily="34" charset="-122"/>
                <a:sym typeface="+mn-ea"/>
              </a:rPr>
              <a:t>—22.</a:t>
            </a:r>
            <a:r>
              <a:rPr lang="zh-CN" altLang="en-US" sz="2397" b="1" dirty="0">
                <a:solidFill>
                  <a:schemeClr val="bg1"/>
                </a:solidFill>
                <a:latin typeface="微软雅黑" pitchFamily="34" charset="-122"/>
                <a:ea typeface="微软雅黑" pitchFamily="34" charset="-122"/>
                <a:sym typeface="+mn-ea"/>
              </a:rPr>
              <a:t>企业信息服务平台   可视化</a:t>
            </a:r>
          </a:p>
        </p:txBody>
      </p:sp>
      <p:sp>
        <p:nvSpPr>
          <p:cNvPr id="2" name="矩形 1"/>
          <p:cNvSpPr/>
          <p:nvPr/>
        </p:nvSpPr>
        <p:spPr>
          <a:xfrm>
            <a:off x="8814407" y="982439"/>
            <a:ext cx="2592347" cy="4229235"/>
          </a:xfrm>
          <a:prstGeom prst="rect">
            <a:avLst/>
          </a:prstGeom>
        </p:spPr>
        <p:txBody>
          <a:bodyPr wrap="square">
            <a:spAutoFit/>
          </a:bodyPr>
          <a:lstStyle/>
          <a:p>
            <a:pPr defTabSz="1128108"/>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大数据应用场景</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128108"/>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可视化演示</a:t>
            </a:r>
            <a:r>
              <a:rPr lang="zh-CN" altLang="en-US" sz="2399" b="1" dirty="0">
                <a:solidFill>
                  <a:schemeClr val="tx1">
                    <a:lumMod val="75000"/>
                    <a:lumOff val="25000"/>
                  </a:schemeClr>
                </a:solidFill>
                <a:latin typeface="宋体" panose="02010600030101010101" pitchFamily="2" charset="-122"/>
              </a:rPr>
              <a:t>：</a:t>
            </a:r>
            <a:endParaRPr lang="en-US" altLang="zh-CN" sz="2399" b="1" dirty="0">
              <a:solidFill>
                <a:schemeClr val="tx1">
                  <a:lumMod val="75000"/>
                  <a:lumOff val="25000"/>
                </a:schemeClr>
              </a:solidFill>
              <a:latin typeface="宋体" panose="02010600030101010101" pitchFamily="2" charset="-122"/>
            </a:endParaRPr>
          </a:p>
          <a:p>
            <a:pPr marL="324006" indent="-324006" defTabSz="1066264">
              <a:lnSpc>
                <a:spcPct val="150000"/>
              </a:lnSpc>
              <a:buFont typeface="+mj-lt"/>
              <a:buAutoNum type="arabicPeriod"/>
            </a:pPr>
            <a:r>
              <a:rPr lang="zh-CN" altLang="zh-CN" sz="1512" dirty="0">
                <a:solidFill>
                  <a:prstClr val="black"/>
                </a:solidFill>
                <a:latin typeface="微软雅黑" panose="020B0503020204020204" pitchFamily="34" charset="-122"/>
                <a:ea typeface="微软雅黑" panose="020B0503020204020204" pitchFamily="34" charset="-122"/>
              </a:rPr>
              <a:t>选择具体时间维度，</a:t>
            </a:r>
            <a:r>
              <a:rPr lang="zh-CN" altLang="en-US" sz="1512" dirty="0">
                <a:solidFill>
                  <a:prstClr val="black"/>
                </a:solidFill>
                <a:latin typeface="微软雅黑" panose="020B0503020204020204" pitchFamily="34" charset="-122"/>
                <a:ea typeface="微软雅黑" panose="020B0503020204020204" pitchFamily="34" charset="-122"/>
              </a:rPr>
              <a:t>利用大数据分析模型，</a:t>
            </a:r>
            <a:r>
              <a:rPr lang="zh-CN" altLang="zh-CN" sz="1512" dirty="0">
                <a:solidFill>
                  <a:prstClr val="black"/>
                </a:solidFill>
                <a:latin typeface="微软雅黑" panose="020B0503020204020204" pitchFamily="34" charset="-122"/>
                <a:ea typeface="微软雅黑" panose="020B0503020204020204" pitchFamily="34" charset="-122"/>
              </a:rPr>
              <a:t>显示该维度下的</a:t>
            </a:r>
            <a:r>
              <a:rPr lang="zh-CN" altLang="en-US" sz="1512" dirty="0">
                <a:solidFill>
                  <a:prstClr val="black"/>
                </a:solidFill>
                <a:latin typeface="微软雅黑" panose="020B0503020204020204" pitchFamily="34" charset="-122"/>
                <a:ea typeface="微软雅黑" panose="020B0503020204020204" pitchFamily="34" charset="-122"/>
              </a:rPr>
              <a:t>各省份中小企业智能服务能力，跟踪监测各省份中小企业成长情况。</a:t>
            </a:r>
            <a:endParaRPr lang="en-US" altLang="zh-CN" sz="1512" dirty="0">
              <a:solidFill>
                <a:prstClr val="black"/>
              </a:solidFill>
              <a:latin typeface="微软雅黑" panose="020B0503020204020204" pitchFamily="34" charset="-122"/>
              <a:ea typeface="微软雅黑" panose="020B0503020204020204" pitchFamily="34" charset="-122"/>
            </a:endParaRPr>
          </a:p>
          <a:p>
            <a:pPr marL="324006" indent="-324006" defTabSz="1066264">
              <a:lnSpc>
                <a:spcPct val="150000"/>
              </a:lnSpc>
              <a:buFont typeface="+mj-lt"/>
              <a:buAutoNum type="arabicPeriod"/>
            </a:pPr>
            <a:r>
              <a:rPr lang="zh-CN" altLang="en-US" sz="1512" dirty="0">
                <a:solidFill>
                  <a:prstClr val="black"/>
                </a:solidFill>
                <a:latin typeface="微软雅黑" panose="020B0503020204020204" pitchFamily="34" charset="-122"/>
                <a:ea typeface="微软雅黑" panose="020B0503020204020204" pitchFamily="34" charset="-122"/>
              </a:rPr>
              <a:t>过平台整合的优质服务资源</a:t>
            </a:r>
            <a:r>
              <a:rPr lang="en-US" altLang="zh-CN" sz="1512" dirty="0">
                <a:solidFill>
                  <a:prstClr val="black"/>
                </a:solidFill>
                <a:latin typeface="微软雅黑" panose="020B0503020204020204" pitchFamily="34" charset="-122"/>
                <a:ea typeface="微软雅黑" panose="020B0503020204020204" pitchFamily="34" charset="-122"/>
              </a:rPr>
              <a:t>,</a:t>
            </a:r>
            <a:r>
              <a:rPr lang="zh-CN" altLang="en-US" sz="1512" dirty="0">
                <a:solidFill>
                  <a:prstClr val="black"/>
                </a:solidFill>
                <a:latin typeface="微软雅黑" panose="020B0503020204020204" pitchFamily="34" charset="-122"/>
                <a:ea typeface="微软雅黑" panose="020B0503020204020204" pitchFamily="34" charset="-122"/>
              </a:rPr>
              <a:t> 给予适时跟踪</a:t>
            </a:r>
            <a:r>
              <a:rPr lang="en-US" altLang="zh-CN" sz="1512" dirty="0">
                <a:solidFill>
                  <a:prstClr val="black"/>
                </a:solidFill>
                <a:latin typeface="微软雅黑" panose="020B0503020204020204" pitchFamily="34" charset="-122"/>
                <a:ea typeface="微软雅黑" panose="020B0503020204020204" pitchFamily="34" charset="-122"/>
              </a:rPr>
              <a:t>,</a:t>
            </a:r>
            <a:r>
              <a:rPr lang="zh-CN" altLang="en-US" sz="1512" dirty="0">
                <a:solidFill>
                  <a:prstClr val="black"/>
                </a:solidFill>
                <a:latin typeface="微软雅黑" panose="020B0503020204020204" pitchFamily="34" charset="-122"/>
                <a:ea typeface="微软雅黑" panose="020B0503020204020204" pitchFamily="34" charset="-122"/>
              </a:rPr>
              <a:t>根据客户反馈信息进一步提升服中小企业务质量。</a:t>
            </a:r>
            <a:endParaRPr lang="zh-CN" altLang="zh-CN" sz="1512" dirty="0">
              <a:solidFill>
                <a:prstClr val="black"/>
              </a:solidFill>
              <a:latin typeface="微软雅黑" panose="020B0503020204020204" pitchFamily="34" charset="-122"/>
              <a:ea typeface="微软雅黑" panose="020B0503020204020204" pitchFamily="34" charset="-122"/>
            </a:endParaRPr>
          </a:p>
        </p:txBody>
      </p:sp>
      <p:pic>
        <p:nvPicPr>
          <p:cNvPr id="4" name="Picture 1" descr="C:\Users\JUSFOUN\AppData\Roaming\Tencent\Users\631518990\QQ\WinTemp\RichOle\SD`%TYKJHI6}DU81%D{L~T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5" y="3097057"/>
            <a:ext cx="4098300" cy="28817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9" descr="C:\Users\JUSFOUN\AppData\Roaming\Tencent\Users\631518990\QQ\WinTemp\RichOle\KP2NR[95HPRXUS1QBHXP@4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975" y="737221"/>
            <a:ext cx="2989130" cy="224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Users\JUSFOUN\AppData\Roaming\Tencent\Users\631518990\QQ\WinTemp\RichOle\@VJ%BOXOX0{4LV]T1PI~Q%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8761" y="717509"/>
            <a:ext cx="1585881" cy="22622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5" y="737220"/>
            <a:ext cx="4098300" cy="2409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descr="C:\Users\JUSFOUN\AppData\Roaming\Tencent\Users\631518990\QQ\WinTemp\RichOle\29~03E_7TGWEOKFU~Z0C]]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975" y="3070434"/>
            <a:ext cx="4135774" cy="2878462"/>
          </a:xfrm>
          <a:prstGeom prst="rect">
            <a:avLst/>
          </a:prstGeom>
          <a:noFill/>
          <a:extLst>
            <a:ext uri="{909E8E84-426E-40DD-AFC4-6F175D3DCCD1}">
              <a14:hiddenFill xmlns:a14="http://schemas.microsoft.com/office/drawing/2010/main">
                <a:solidFill>
                  <a:srgbClr val="FFFFFF"/>
                </a:solidFill>
              </a14:hiddenFill>
            </a:ext>
          </a:extLst>
        </p:spPr>
      </p:pic>
      <p:sp>
        <p:nvSpPr>
          <p:cNvPr id="10" name="灯片编号占位符 6"/>
          <p:cNvSpPr txBox="1">
            <a:spLocks/>
          </p:cNvSpPr>
          <p:nvPr/>
        </p:nvSpPr>
        <p:spPr>
          <a:xfrm>
            <a:off x="8546896"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48</a:t>
            </a:r>
            <a:endParaRPr lang="zh-CN" altLang="en-US" sz="1400" dirty="0"/>
          </a:p>
        </p:txBody>
      </p:sp>
    </p:spTree>
    <p:extLst>
      <p:ext uri="{BB962C8B-B14F-4D97-AF65-F5344CB8AC3E}">
        <p14:creationId xmlns:p14="http://schemas.microsoft.com/office/powerpoint/2010/main" val="37916205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 48"/>
          <p:cNvGrpSpPr/>
          <p:nvPr/>
        </p:nvGrpSpPr>
        <p:grpSpPr>
          <a:xfrm>
            <a:off x="1687470" y="4040149"/>
            <a:ext cx="914071" cy="913539"/>
            <a:chOff x="2592685" y="1583903"/>
            <a:chExt cx="864096" cy="864096"/>
          </a:xfrm>
        </p:grpSpPr>
        <p:sp>
          <p:nvSpPr>
            <p:cNvPr id="54" name="椭圆 53"/>
            <p:cNvSpPr/>
            <p:nvPr/>
          </p:nvSpPr>
          <p:spPr>
            <a:xfrm>
              <a:off x="2592685" y="1583903"/>
              <a:ext cx="864096" cy="864096"/>
            </a:xfrm>
            <a:prstGeom prst="ellipse">
              <a:avLst/>
            </a:prstGeom>
            <a:solidFill>
              <a:srgbClr val="C60008"/>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66470"/>
              <a:endParaRPr kumimoji="1" lang="zh-CN" altLang="en-US" sz="1800">
                <a:solidFill>
                  <a:prstClr val="black"/>
                </a:solidFill>
              </a:endParaRPr>
            </a:p>
          </p:txBody>
        </p:sp>
        <p:pic>
          <p:nvPicPr>
            <p:cNvPr id="55" name="图片 1"/>
            <p:cNvPicPr>
              <a:picLocks noChangeAspect="1"/>
            </p:cNvPicPr>
            <p:nvPr/>
          </p:nvPicPr>
          <p:blipFill>
            <a:blip r:embed="rId2"/>
            <a:srcRect/>
            <a:stretch>
              <a:fillRect/>
            </a:stretch>
          </p:blipFill>
          <p:spPr bwMode="auto">
            <a:xfrm>
              <a:off x="2736701" y="1799927"/>
              <a:ext cx="576262" cy="449262"/>
            </a:xfrm>
            <a:prstGeom prst="rect">
              <a:avLst/>
            </a:prstGeom>
            <a:noFill/>
            <a:ln w="9525">
              <a:noFill/>
              <a:miter lim="800000"/>
              <a:headEnd/>
              <a:tailEnd/>
            </a:ln>
          </p:spPr>
        </p:pic>
      </p:grpSp>
      <p:sp>
        <p:nvSpPr>
          <p:cNvPr id="56" name="TextBox 99"/>
          <p:cNvSpPr txBox="1">
            <a:spLocks noChangeArrowheads="1"/>
          </p:cNvSpPr>
          <p:nvPr/>
        </p:nvSpPr>
        <p:spPr bwMode="auto">
          <a:xfrm>
            <a:off x="1136398" y="5085747"/>
            <a:ext cx="2016200" cy="420759"/>
          </a:xfrm>
          <a:prstGeom prst="rect">
            <a:avLst/>
          </a:prstGeom>
          <a:noFill/>
          <a:ln w="9525">
            <a:noFill/>
            <a:miter lim="800000"/>
          </a:ln>
        </p:spPr>
        <p:txBody>
          <a:bodyPr wrap="none" lIns="96650" tIns="48325" rIns="96650" bIns="48325">
            <a:spAutoFit/>
          </a:bodyPr>
          <a:lstStyle/>
          <a:p>
            <a:pPr algn="ctr" defTabSz="966470"/>
            <a:r>
              <a:rPr lang="en-US" altLang="zh-CN" sz="2100" dirty="0">
                <a:solidFill>
                  <a:prstClr val="black"/>
                </a:solidFill>
                <a:latin typeface="微软雅黑" panose="020B0503020204020204" pitchFamily="34" charset="-122"/>
                <a:ea typeface="微软雅黑" panose="020B0503020204020204" pitchFamily="34" charset="-122"/>
                <a:cs typeface="Arial" panose="020B0604020202020204"/>
              </a:rPr>
              <a:t>400-819-0919</a:t>
            </a:r>
            <a:endParaRPr lang="zh-CN" altLang="en-US" sz="2100" dirty="0">
              <a:solidFill>
                <a:prstClr val="black"/>
              </a:solidFill>
              <a:latin typeface="微软雅黑" panose="020B0503020204020204" pitchFamily="34" charset="-122"/>
              <a:ea typeface="微软雅黑" panose="020B0503020204020204" pitchFamily="34" charset="-122"/>
              <a:cs typeface="Arial" panose="020B0604020202020204"/>
            </a:endParaRPr>
          </a:p>
        </p:txBody>
      </p:sp>
      <p:sp>
        <p:nvSpPr>
          <p:cNvPr id="57" name="TextBox 101"/>
          <p:cNvSpPr txBox="1">
            <a:spLocks noChangeArrowheads="1"/>
          </p:cNvSpPr>
          <p:nvPr/>
        </p:nvSpPr>
        <p:spPr bwMode="auto">
          <a:xfrm>
            <a:off x="4276535" y="5085747"/>
            <a:ext cx="2532367" cy="420759"/>
          </a:xfrm>
          <a:prstGeom prst="rect">
            <a:avLst/>
          </a:prstGeom>
          <a:noFill/>
          <a:ln w="9525">
            <a:noFill/>
            <a:miter lim="800000"/>
          </a:ln>
        </p:spPr>
        <p:txBody>
          <a:bodyPr wrap="none" lIns="96650" tIns="48325" rIns="96650" bIns="48325">
            <a:spAutoFit/>
          </a:bodyPr>
          <a:lstStyle/>
          <a:p>
            <a:pPr algn="ctr" defTabSz="432435" latinLnBrk="1" hangingPunct="0"/>
            <a:r>
              <a:rPr lang="en-US" altLang="zh-CN" sz="2100" dirty="0">
                <a:solidFill>
                  <a:prstClr val="black"/>
                </a:solidFill>
                <a:latin typeface="微软雅黑" panose="020B0503020204020204" pitchFamily="34" charset="-122"/>
                <a:ea typeface="微软雅黑" panose="020B0503020204020204" pitchFamily="34" charset="-122"/>
                <a:cs typeface="Arial" panose="020B0604020202020204"/>
                <a:sym typeface="Helvetica Light"/>
              </a:rPr>
              <a:t>999@jusfoun.com</a:t>
            </a:r>
            <a:endParaRPr lang="zh-CN" altLang="en-US" sz="2100" dirty="0">
              <a:solidFill>
                <a:prstClr val="black"/>
              </a:solidFill>
              <a:latin typeface="微软雅黑" panose="020B0503020204020204" pitchFamily="34" charset="-122"/>
              <a:ea typeface="微软雅黑" panose="020B0503020204020204" pitchFamily="34" charset="-122"/>
              <a:cs typeface="Arial" panose="020B0604020202020204"/>
              <a:sym typeface="Helvetica Light"/>
            </a:endParaRPr>
          </a:p>
        </p:txBody>
      </p:sp>
      <p:sp>
        <p:nvSpPr>
          <p:cNvPr id="58" name="TextBox 5"/>
          <p:cNvSpPr txBox="1">
            <a:spLocks noChangeArrowheads="1"/>
          </p:cNvSpPr>
          <p:nvPr/>
        </p:nvSpPr>
        <p:spPr bwMode="auto">
          <a:xfrm>
            <a:off x="7490897" y="5085746"/>
            <a:ext cx="3123076" cy="420759"/>
          </a:xfrm>
          <a:prstGeom prst="rect">
            <a:avLst/>
          </a:prstGeom>
          <a:noFill/>
          <a:ln w="9525">
            <a:noFill/>
            <a:miter lim="800000"/>
          </a:ln>
        </p:spPr>
        <p:txBody>
          <a:bodyPr wrap="square" lIns="96650" tIns="48325" rIns="96650" bIns="48325">
            <a:spAutoFit/>
          </a:bodyPr>
          <a:lstStyle/>
          <a:p>
            <a:pPr algn="ctr" defTabSz="966470"/>
            <a:r>
              <a:rPr lang="en-US" altLang="zh-CN" sz="2100" dirty="0">
                <a:solidFill>
                  <a:prstClr val="black"/>
                </a:solidFill>
                <a:latin typeface="微软雅黑" panose="020B0503020204020204" pitchFamily="34" charset="-122"/>
                <a:ea typeface="微软雅黑" panose="020B0503020204020204" pitchFamily="34" charset="-122"/>
                <a:cs typeface="Arial" panose="020B0604020202020204"/>
              </a:rPr>
              <a:t>www.jusfoun.com</a:t>
            </a:r>
          </a:p>
        </p:txBody>
      </p:sp>
      <p:grpSp>
        <p:nvGrpSpPr>
          <p:cNvPr id="59" name="组 54"/>
          <p:cNvGrpSpPr/>
          <p:nvPr/>
        </p:nvGrpSpPr>
        <p:grpSpPr>
          <a:xfrm>
            <a:off x="5085683" y="4040149"/>
            <a:ext cx="914071" cy="913539"/>
            <a:chOff x="2592685" y="2952055"/>
            <a:chExt cx="864096" cy="864096"/>
          </a:xfrm>
        </p:grpSpPr>
        <p:sp>
          <p:nvSpPr>
            <p:cNvPr id="60" name="椭圆 59"/>
            <p:cNvSpPr/>
            <p:nvPr/>
          </p:nvSpPr>
          <p:spPr>
            <a:xfrm>
              <a:off x="2592685" y="2952055"/>
              <a:ext cx="864096" cy="864096"/>
            </a:xfrm>
            <a:prstGeom prst="ellipse">
              <a:avLst/>
            </a:prstGeom>
            <a:solidFill>
              <a:srgbClr val="C60008"/>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66470"/>
              <a:endParaRPr kumimoji="1" lang="zh-CN" altLang="en-US" sz="1800">
                <a:solidFill>
                  <a:prstClr val="black"/>
                </a:solidFill>
              </a:endParaRPr>
            </a:p>
          </p:txBody>
        </p:sp>
        <p:pic>
          <p:nvPicPr>
            <p:cNvPr id="61" name="图片 5"/>
            <p:cNvPicPr>
              <a:picLocks noChangeAspect="1"/>
            </p:cNvPicPr>
            <p:nvPr/>
          </p:nvPicPr>
          <p:blipFill>
            <a:blip r:embed="rId3"/>
            <a:srcRect/>
            <a:stretch>
              <a:fillRect/>
            </a:stretch>
          </p:blipFill>
          <p:spPr bwMode="auto">
            <a:xfrm>
              <a:off x="2736701" y="3168079"/>
              <a:ext cx="576262" cy="449262"/>
            </a:xfrm>
            <a:prstGeom prst="rect">
              <a:avLst/>
            </a:prstGeom>
            <a:noFill/>
            <a:ln w="9525">
              <a:noFill/>
              <a:miter lim="800000"/>
              <a:headEnd/>
              <a:tailEnd/>
            </a:ln>
          </p:spPr>
        </p:pic>
      </p:grpSp>
      <p:grpSp>
        <p:nvGrpSpPr>
          <p:cNvPr id="62" name="组 57"/>
          <p:cNvGrpSpPr/>
          <p:nvPr/>
        </p:nvGrpSpPr>
        <p:grpSpPr>
          <a:xfrm>
            <a:off x="8595532" y="4040149"/>
            <a:ext cx="914071" cy="913539"/>
            <a:chOff x="2592685" y="4320207"/>
            <a:chExt cx="864096" cy="864096"/>
          </a:xfrm>
        </p:grpSpPr>
        <p:sp>
          <p:nvSpPr>
            <p:cNvPr id="63" name="椭圆 62"/>
            <p:cNvSpPr/>
            <p:nvPr/>
          </p:nvSpPr>
          <p:spPr>
            <a:xfrm>
              <a:off x="2592685" y="4320207"/>
              <a:ext cx="864096" cy="864096"/>
            </a:xfrm>
            <a:prstGeom prst="ellipse">
              <a:avLst/>
            </a:prstGeom>
            <a:solidFill>
              <a:srgbClr val="C60008"/>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66470"/>
              <a:endParaRPr kumimoji="1" lang="zh-CN" altLang="en-US" sz="1800">
                <a:solidFill>
                  <a:prstClr val="black"/>
                </a:solidFill>
              </a:endParaRPr>
            </a:p>
          </p:txBody>
        </p:sp>
        <p:pic>
          <p:nvPicPr>
            <p:cNvPr id="64" name="图片 106" descr="www1.png"/>
            <p:cNvPicPr>
              <a:picLocks noChangeAspect="1"/>
            </p:cNvPicPr>
            <p:nvPr/>
          </p:nvPicPr>
          <p:blipFill>
            <a:blip r:embed="rId4"/>
            <a:srcRect/>
            <a:stretch>
              <a:fillRect/>
            </a:stretch>
          </p:blipFill>
          <p:spPr bwMode="auto">
            <a:xfrm>
              <a:off x="2808709" y="4536231"/>
              <a:ext cx="431800" cy="433387"/>
            </a:xfrm>
            <a:prstGeom prst="rect">
              <a:avLst/>
            </a:prstGeom>
            <a:noFill/>
            <a:ln w="9525">
              <a:noFill/>
              <a:miter lim="800000"/>
              <a:headEnd/>
              <a:tailEnd/>
            </a:ln>
          </p:spPr>
        </p:pic>
      </p:grpSp>
      <p:sp>
        <p:nvSpPr>
          <p:cNvPr id="66" name="矩形 65"/>
          <p:cNvSpPr/>
          <p:nvPr/>
        </p:nvSpPr>
        <p:spPr>
          <a:xfrm>
            <a:off x="3043221" y="1691709"/>
            <a:ext cx="7039144" cy="374593"/>
          </a:xfrm>
          <a:prstGeom prst="rect">
            <a:avLst/>
          </a:prstGeom>
        </p:spPr>
        <p:txBody>
          <a:bodyPr wrap="square" lIns="96650" tIns="48325" rIns="96650" bIns="48325">
            <a:spAutoFit/>
          </a:bodyPr>
          <a:lstStyle/>
          <a:p>
            <a:pPr defTabSz="966470"/>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总部地址：北京市海淀区王庄路</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号清华同方科技广场</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D</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座西楼</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16</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层</a:t>
            </a:r>
            <a:endPar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7" name="矩形 66"/>
          <p:cNvSpPr/>
          <p:nvPr/>
        </p:nvSpPr>
        <p:spPr>
          <a:xfrm>
            <a:off x="3040139" y="2054728"/>
            <a:ext cx="7762316" cy="951289"/>
          </a:xfrm>
          <a:prstGeom prst="rect">
            <a:avLst/>
          </a:prstGeom>
        </p:spPr>
        <p:txBody>
          <a:bodyPr wrap="square" lIns="96650" tIns="48325" rIns="96650" bIns="48325">
            <a:spAutoFit/>
          </a:bodyPr>
          <a:lstStyle/>
          <a:p>
            <a:pPr defTabSz="966470">
              <a:lnSpc>
                <a:spcPct val="200000"/>
              </a:lnSpc>
            </a:pPr>
            <a:r>
              <a:rPr lang="en-US" altLang="zh-CN" sz="1500" dirty="0">
                <a:solidFill>
                  <a:schemeClr val="tx1">
                    <a:lumMod val="85000"/>
                    <a:lumOff val="15000"/>
                  </a:schemeClr>
                </a:solidFill>
                <a:latin typeface="微软雅黑" panose="020B0503020204020204" pitchFamily="34" charset="-122"/>
                <a:ea typeface="微软雅黑" panose="020B0503020204020204" pitchFamily="34" charset="-122"/>
              </a:rPr>
              <a:t>16F, West Building D, Tsinghua </a:t>
            </a:r>
            <a:r>
              <a:rPr lang="en-US" altLang="zh-CN" sz="1500" dirty="0" err="1">
                <a:solidFill>
                  <a:schemeClr val="tx1">
                    <a:lumMod val="85000"/>
                    <a:lumOff val="15000"/>
                  </a:schemeClr>
                </a:solidFill>
                <a:latin typeface="微软雅黑" panose="020B0503020204020204" pitchFamily="34" charset="-122"/>
                <a:ea typeface="微软雅黑" panose="020B0503020204020204" pitchFamily="34" charset="-122"/>
              </a:rPr>
              <a:t>Tongfang</a:t>
            </a:r>
            <a:r>
              <a:rPr lang="en-US" altLang="zh-CN" sz="1500" dirty="0">
                <a:solidFill>
                  <a:schemeClr val="tx1">
                    <a:lumMod val="85000"/>
                    <a:lumOff val="15000"/>
                  </a:schemeClr>
                </a:solidFill>
                <a:latin typeface="微软雅黑" panose="020B0503020204020204" pitchFamily="34" charset="-122"/>
                <a:ea typeface="微软雅黑" panose="020B0503020204020204" pitchFamily="34" charset="-122"/>
              </a:rPr>
              <a:t> Technology Square, </a:t>
            </a:r>
            <a:r>
              <a:rPr lang="en-US" altLang="zh-CN" sz="1500" dirty="0" err="1">
                <a:solidFill>
                  <a:schemeClr val="tx1">
                    <a:lumMod val="85000"/>
                    <a:lumOff val="15000"/>
                  </a:schemeClr>
                </a:solidFill>
                <a:latin typeface="微软雅黑" panose="020B0503020204020204" pitchFamily="34" charset="-122"/>
                <a:ea typeface="微软雅黑" panose="020B0503020204020204" pitchFamily="34" charset="-122"/>
              </a:rPr>
              <a:t>Wangzhuang</a:t>
            </a:r>
            <a:r>
              <a:rPr lang="en-US" altLang="zh-CN" sz="1500" dirty="0">
                <a:solidFill>
                  <a:schemeClr val="tx1">
                    <a:lumMod val="85000"/>
                    <a:lumOff val="15000"/>
                  </a:schemeClr>
                </a:solidFill>
                <a:latin typeface="微软雅黑" panose="020B0503020204020204" pitchFamily="34" charset="-122"/>
                <a:ea typeface="微软雅黑" panose="020B0503020204020204" pitchFamily="34" charset="-122"/>
              </a:rPr>
              <a:t> Road, </a:t>
            </a:r>
          </a:p>
          <a:p>
            <a:pPr defTabSz="966470">
              <a:lnSpc>
                <a:spcPct val="200000"/>
              </a:lnSpc>
            </a:pPr>
            <a:r>
              <a:rPr lang="en-US" altLang="zh-CN" sz="1500" dirty="0">
                <a:solidFill>
                  <a:schemeClr val="tx1">
                    <a:lumMod val="85000"/>
                    <a:lumOff val="15000"/>
                  </a:schemeClr>
                </a:solidFill>
                <a:latin typeface="微软雅黑" panose="020B0503020204020204" pitchFamily="34" charset="-122"/>
                <a:ea typeface="微软雅黑" panose="020B0503020204020204" pitchFamily="34" charset="-122"/>
              </a:rPr>
              <a:t>No. 1, </a:t>
            </a:r>
            <a:r>
              <a:rPr lang="en-US" altLang="zh-CN" sz="1500" dirty="0" err="1">
                <a:solidFill>
                  <a:schemeClr val="tx1">
                    <a:lumMod val="85000"/>
                    <a:lumOff val="15000"/>
                  </a:schemeClr>
                </a:solidFill>
                <a:latin typeface="微软雅黑" panose="020B0503020204020204" pitchFamily="34" charset="-122"/>
                <a:ea typeface="微软雅黑" panose="020B0503020204020204" pitchFamily="34" charset="-122"/>
              </a:rPr>
              <a:t>Haidian</a:t>
            </a:r>
            <a:r>
              <a:rPr lang="en-US" altLang="zh-CN" sz="1500" dirty="0">
                <a:solidFill>
                  <a:schemeClr val="tx1">
                    <a:lumMod val="85000"/>
                    <a:lumOff val="15000"/>
                  </a:schemeClr>
                </a:solidFill>
                <a:latin typeface="微软雅黑" panose="020B0503020204020204" pitchFamily="34" charset="-122"/>
                <a:ea typeface="微软雅黑" panose="020B0503020204020204" pitchFamily="34" charset="-122"/>
              </a:rPr>
              <a:t> District, Beijing City</a:t>
            </a:r>
          </a:p>
        </p:txBody>
      </p:sp>
      <p:sp>
        <p:nvSpPr>
          <p:cNvPr id="20" name="矩形 19"/>
          <p:cNvSpPr/>
          <p:nvPr/>
        </p:nvSpPr>
        <p:spPr>
          <a:xfrm>
            <a:off x="4836993" y="101934"/>
            <a:ext cx="1620957" cy="523220"/>
          </a:xfrm>
          <a:prstGeom prst="rect">
            <a:avLst/>
          </a:prstGeom>
          <a:noFill/>
        </p:spPr>
        <p:txBody>
          <a:bodyPr wrap="none" rtlCol="0">
            <a:spAutoFit/>
          </a:bodyPr>
          <a:lstStyle/>
          <a:p>
            <a:pPr algn="ctr"/>
            <a:r>
              <a:rPr lang="zh-CN" altLang="en-US" sz="2800" dirty="0">
                <a:solidFill>
                  <a:srgbClr val="FFFFFF"/>
                </a:solidFill>
                <a:latin typeface="微软雅黑" panose="020B0503020204020204" pitchFamily="34" charset="-122"/>
                <a:ea typeface="微软雅黑" panose="020B0503020204020204" pitchFamily="34" charset="-122"/>
              </a:rPr>
              <a:t>联系我们</a:t>
            </a:r>
          </a:p>
        </p:txBody>
      </p:sp>
      <p:pic>
        <p:nvPicPr>
          <p:cNvPr id="18" name="图片 17" descr="12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2276" y="103897"/>
            <a:ext cx="1892271" cy="504000"/>
          </a:xfrm>
          <a:prstGeom prst="rect">
            <a:avLst/>
          </a:prstGeom>
        </p:spPr>
      </p:pic>
      <p:pic>
        <p:nvPicPr>
          <p:cNvPr id="2" name="图片 1"/>
          <p:cNvPicPr>
            <a:picLocks noChangeAspect="1"/>
          </p:cNvPicPr>
          <p:nvPr/>
        </p:nvPicPr>
        <p:blipFill>
          <a:blip r:embed="rId6"/>
          <a:stretch>
            <a:fillRect/>
          </a:stretch>
        </p:blipFill>
        <p:spPr>
          <a:xfrm>
            <a:off x="785569" y="1120178"/>
            <a:ext cx="2108491" cy="2108491"/>
          </a:xfrm>
          <a:prstGeom prst="rect">
            <a:avLst/>
          </a:prstGeom>
        </p:spPr>
      </p:pic>
    </p:spTree>
    <p:extLst>
      <p:ext uri="{BB962C8B-B14F-4D97-AF65-F5344CB8AC3E}">
        <p14:creationId xmlns:p14="http://schemas.microsoft.com/office/powerpoint/2010/main" val="21047930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66000"/>
                    </a14:imgEffect>
                    <a14:imgEffect>
                      <a14:brightnessContrast contrast="-40000"/>
                    </a14:imgEffect>
                  </a14:imgLayer>
                </a14:imgProps>
              </a:ext>
            </a:extLst>
          </a:blip>
          <a:srcRect l="839" r="839"/>
          <a:stretch/>
        </p:blipFill>
        <p:spPr>
          <a:xfrm flipV="1">
            <a:off x="-1" y="0"/>
            <a:ext cx="11523664" cy="6480176"/>
          </a:xfrm>
          <a:prstGeom prst="rect">
            <a:avLst/>
          </a:prstGeom>
        </p:spPr>
      </p:pic>
      <p:sp>
        <p:nvSpPr>
          <p:cNvPr id="94" name="矩形 93"/>
          <p:cNvSpPr/>
          <p:nvPr/>
        </p:nvSpPr>
        <p:spPr>
          <a:xfrm>
            <a:off x="2593" y="2066609"/>
            <a:ext cx="11518431" cy="729357"/>
          </a:xfrm>
          <a:prstGeom prst="rect">
            <a:avLst/>
          </a:prstGeom>
        </p:spPr>
        <p:txBody>
          <a:bodyPr wrap="square" lIns="112828" tIns="56415" rIns="112828" bIns="56415">
            <a:spAutoFit/>
          </a:bodyPr>
          <a:lstStyle/>
          <a:p>
            <a:pPr algn="ctr"/>
            <a:r>
              <a:rPr lang="zh-CN" altLang="en-US" sz="3999" b="1" dirty="0">
                <a:solidFill>
                  <a:srgbClr val="FF0000"/>
                </a:solidFill>
                <a:latin typeface="微软雅黑"/>
                <a:ea typeface="微软雅黑"/>
              </a:rPr>
              <a:t>贡献中国数据智慧  释放全球数据价值</a:t>
            </a:r>
            <a:endParaRPr lang="zh-CN" altLang="en-US" sz="3999" dirty="0">
              <a:solidFill>
                <a:srgbClr val="4B4D4F"/>
              </a:solidFill>
              <a:latin typeface="微软雅黑"/>
              <a:ea typeface="微软雅黑"/>
            </a:endParaRPr>
          </a:p>
        </p:txBody>
      </p:sp>
      <p:sp>
        <p:nvSpPr>
          <p:cNvPr id="5" name="矩形 4"/>
          <p:cNvSpPr/>
          <p:nvPr/>
        </p:nvSpPr>
        <p:spPr>
          <a:xfrm>
            <a:off x="2190472" y="3313958"/>
            <a:ext cx="7142674" cy="912918"/>
          </a:xfrm>
          <a:prstGeom prst="rect">
            <a:avLst/>
          </a:prstGeom>
          <a:noFill/>
        </p:spPr>
        <p:txBody>
          <a:bodyPr wrap="none" lIns="96685" tIns="48343" rIns="96685" bIns="48343" rtlCol="0">
            <a:spAutoFit/>
          </a:bodyPr>
          <a:lstStyle/>
          <a:p>
            <a:pPr algn="ctr" defTabSz="967013"/>
            <a:r>
              <a:rPr lang="zh-CN" altLang="en-US" sz="5298" dirty="0">
                <a:solidFill>
                  <a:srgbClr val="FF0000"/>
                </a:solidFill>
                <a:latin typeface="微软雅黑" pitchFamily="34" charset="-122"/>
                <a:ea typeface="微软雅黑" pitchFamily="34" charset="-122"/>
              </a:rPr>
              <a:t>智能</a:t>
            </a:r>
            <a:r>
              <a:rPr lang="en-US" altLang="zh-CN" sz="5298" dirty="0">
                <a:solidFill>
                  <a:srgbClr val="FF0000"/>
                </a:solidFill>
                <a:latin typeface="微软雅黑" pitchFamily="34" charset="-122"/>
                <a:ea typeface="微软雅黑" pitchFamily="34" charset="-122"/>
              </a:rPr>
              <a:t>+</a:t>
            </a:r>
            <a:r>
              <a:rPr lang="zh-CN" altLang="en-US" sz="5298" dirty="0">
                <a:solidFill>
                  <a:srgbClr val="FF0000"/>
                </a:solidFill>
                <a:latin typeface="微软雅黑" pitchFamily="34" charset="-122"/>
                <a:ea typeface="微软雅黑" pitchFamily="34" charset="-122"/>
              </a:rPr>
              <a:t>预警</a:t>
            </a:r>
            <a:r>
              <a:rPr lang="en-US" altLang="zh-CN" sz="5298" dirty="0">
                <a:solidFill>
                  <a:srgbClr val="FF0000"/>
                </a:solidFill>
                <a:latin typeface="微软雅黑" pitchFamily="34" charset="-122"/>
                <a:ea typeface="微软雅黑" pitchFamily="34" charset="-122"/>
              </a:rPr>
              <a:t>+</a:t>
            </a:r>
            <a:r>
              <a:rPr lang="zh-CN" altLang="en-US" sz="5298" dirty="0">
                <a:solidFill>
                  <a:srgbClr val="FF0000"/>
                </a:solidFill>
                <a:latin typeface="微软雅黑" pitchFamily="34" charset="-122"/>
                <a:ea typeface="微软雅黑" pitchFamily="34" charset="-122"/>
              </a:rPr>
              <a:t>预测</a:t>
            </a:r>
            <a:r>
              <a:rPr lang="en-US" altLang="zh-CN" sz="5298" dirty="0">
                <a:solidFill>
                  <a:srgbClr val="FF0000"/>
                </a:solidFill>
                <a:latin typeface="微软雅黑" pitchFamily="34" charset="-122"/>
                <a:ea typeface="微软雅黑" pitchFamily="34" charset="-122"/>
              </a:rPr>
              <a:t>+</a:t>
            </a:r>
            <a:r>
              <a:rPr lang="zh-CN" altLang="en-US" sz="5298" dirty="0">
                <a:solidFill>
                  <a:srgbClr val="FF0000"/>
                </a:solidFill>
                <a:latin typeface="微软雅黑" pitchFamily="34" charset="-122"/>
                <a:ea typeface="微软雅黑" pitchFamily="34" charset="-122"/>
              </a:rPr>
              <a:t>决策</a:t>
            </a:r>
          </a:p>
        </p:txBody>
      </p:sp>
      <p:pic>
        <p:nvPicPr>
          <p:cNvPr id="7" name="图片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2276" y="128750"/>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6"/>
          <p:cNvSpPr txBox="1">
            <a:spLocks/>
          </p:cNvSpPr>
          <p:nvPr/>
        </p:nvSpPr>
        <p:spPr>
          <a:xfrm>
            <a:off x="8523463"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61</a:t>
            </a:r>
            <a:endParaRPr lang="zh-CN" altLang="en-US" sz="1400" dirty="0"/>
          </a:p>
        </p:txBody>
      </p:sp>
    </p:spTree>
    <p:extLst>
      <p:ext uri="{BB962C8B-B14F-4D97-AF65-F5344CB8AC3E}">
        <p14:creationId xmlns:p14="http://schemas.microsoft.com/office/powerpoint/2010/main" val="1170869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721209" y="5174314"/>
            <a:ext cx="10081244" cy="547960"/>
          </a:xfrm>
          <a:prstGeom prst="rect">
            <a:avLst/>
          </a:prstGeom>
        </p:spPr>
      </p:pic>
      <p:pic>
        <p:nvPicPr>
          <p:cNvPr id="25" name="图片 24"/>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721209" y="4546633"/>
            <a:ext cx="10081244" cy="547960"/>
          </a:xfrm>
          <a:prstGeom prst="rect">
            <a:avLst/>
          </a:prstGeom>
        </p:spPr>
      </p:pic>
      <p:pic>
        <p:nvPicPr>
          <p:cNvPr id="26" name="图片 25"/>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721209" y="3934450"/>
            <a:ext cx="10081244" cy="547960"/>
          </a:xfrm>
          <a:prstGeom prst="rect">
            <a:avLst/>
          </a:prstGeom>
        </p:spPr>
      </p:pic>
      <p:pic>
        <p:nvPicPr>
          <p:cNvPr id="27" name="图片 26"/>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721209" y="3306768"/>
            <a:ext cx="10081244" cy="547960"/>
          </a:xfrm>
          <a:prstGeom prst="rect">
            <a:avLst/>
          </a:prstGeom>
        </p:spPr>
      </p:pic>
      <p:pic>
        <p:nvPicPr>
          <p:cNvPr id="28" name="图片 27"/>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721209" y="2702334"/>
            <a:ext cx="10081244" cy="547960"/>
          </a:xfrm>
          <a:prstGeom prst="rect">
            <a:avLst/>
          </a:prstGeom>
        </p:spPr>
      </p:pic>
      <p:pic>
        <p:nvPicPr>
          <p:cNvPr id="29" name="图片 28"/>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721209" y="2073956"/>
            <a:ext cx="10081244" cy="547960"/>
          </a:xfrm>
          <a:prstGeom prst="rect">
            <a:avLst/>
          </a:prstGeom>
        </p:spPr>
      </p:pic>
      <p:pic>
        <p:nvPicPr>
          <p:cNvPr id="30" name="图片 29"/>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721209" y="1445306"/>
            <a:ext cx="10081244" cy="547960"/>
          </a:xfrm>
          <a:prstGeom prst="rect">
            <a:avLst/>
          </a:prstGeom>
        </p:spPr>
      </p:pic>
      <p:sp>
        <p:nvSpPr>
          <p:cNvPr id="31" name="矩形 30"/>
          <p:cNvSpPr/>
          <p:nvPr/>
        </p:nvSpPr>
        <p:spPr>
          <a:xfrm>
            <a:off x="1260535" y="1513807"/>
            <a:ext cx="1313180" cy="430439"/>
          </a:xfrm>
          <a:prstGeom prst="rect">
            <a:avLst/>
          </a:prstGeom>
        </p:spPr>
        <p:txBody>
          <a:bodyPr wrap="none">
            <a:spAutoFit/>
          </a:bodyPr>
          <a:lstStyle/>
          <a:p>
            <a:pPr defTabSz="913130">
              <a:defRPr/>
            </a:pPr>
            <a:r>
              <a:rPr lang="zh-CN" altLang="en-US" sz="2195" b="1" dirty="0">
                <a:latin typeface="微软雅黑" panose="020B0503020204020204" pitchFamily="34" charset="-122"/>
                <a:ea typeface="微软雅黑" panose="020B0503020204020204" pitchFamily="34" charset="-122"/>
              </a:rPr>
              <a:t>影响行业</a:t>
            </a:r>
          </a:p>
        </p:txBody>
      </p:sp>
      <p:sp>
        <p:nvSpPr>
          <p:cNvPr id="32" name="矩形 31"/>
          <p:cNvSpPr/>
          <p:nvPr/>
        </p:nvSpPr>
        <p:spPr>
          <a:xfrm>
            <a:off x="1260535" y="2139539"/>
            <a:ext cx="1313180" cy="430439"/>
          </a:xfrm>
          <a:prstGeom prst="rect">
            <a:avLst/>
          </a:prstGeom>
        </p:spPr>
        <p:txBody>
          <a:bodyPr wrap="none">
            <a:spAutoFit/>
          </a:bodyPr>
          <a:lstStyle/>
          <a:p>
            <a:pPr lvl="0"/>
            <a:r>
              <a:rPr lang="zh-CN" altLang="en-US" sz="2195" b="1" dirty="0">
                <a:latin typeface="微软雅黑" panose="020B0503020204020204" pitchFamily="34" charset="-122"/>
                <a:ea typeface="微软雅黑" panose="020B0503020204020204" pitchFamily="34" charset="-122"/>
              </a:rPr>
              <a:t>引领创新</a:t>
            </a:r>
          </a:p>
        </p:txBody>
      </p:sp>
      <p:sp>
        <p:nvSpPr>
          <p:cNvPr id="33" name="矩形 32"/>
          <p:cNvSpPr/>
          <p:nvPr/>
        </p:nvSpPr>
        <p:spPr>
          <a:xfrm>
            <a:off x="1271489" y="2765271"/>
            <a:ext cx="1313180" cy="430439"/>
          </a:xfrm>
          <a:prstGeom prst="rect">
            <a:avLst/>
          </a:prstGeom>
        </p:spPr>
        <p:txBody>
          <a:bodyPr wrap="none">
            <a:spAutoFit/>
          </a:bodyPr>
          <a:lstStyle/>
          <a:p>
            <a:pPr lvl="0"/>
            <a:r>
              <a:rPr lang="zh-CN" altLang="en-US" sz="2195" b="1" dirty="0">
                <a:latin typeface="微软雅黑" panose="020B0503020204020204" pitchFamily="34" charset="-122"/>
                <a:ea typeface="微软雅黑" panose="020B0503020204020204" pitchFamily="34" charset="-122"/>
              </a:rPr>
              <a:t>应用场景</a:t>
            </a:r>
          </a:p>
        </p:txBody>
      </p:sp>
      <p:sp>
        <p:nvSpPr>
          <p:cNvPr id="34" name="矩形 33"/>
          <p:cNvSpPr/>
          <p:nvPr/>
        </p:nvSpPr>
        <p:spPr>
          <a:xfrm>
            <a:off x="1271489" y="3391003"/>
            <a:ext cx="1313180" cy="430439"/>
          </a:xfrm>
          <a:prstGeom prst="rect">
            <a:avLst/>
          </a:prstGeom>
        </p:spPr>
        <p:txBody>
          <a:bodyPr wrap="none">
            <a:spAutoFit/>
          </a:bodyPr>
          <a:lstStyle/>
          <a:p>
            <a:pPr lvl="0"/>
            <a:r>
              <a:rPr lang="zh-CN" altLang="en-US" sz="2195" b="1" dirty="0">
                <a:latin typeface="微软雅黑" panose="020B0503020204020204" pitchFamily="34" charset="-122"/>
                <a:ea typeface="微软雅黑" panose="020B0503020204020204" pitchFamily="34" charset="-122"/>
              </a:rPr>
              <a:t>技术沉淀</a:t>
            </a:r>
          </a:p>
        </p:txBody>
      </p:sp>
      <p:sp>
        <p:nvSpPr>
          <p:cNvPr id="55" name="矩形 54"/>
          <p:cNvSpPr/>
          <p:nvPr/>
        </p:nvSpPr>
        <p:spPr>
          <a:xfrm>
            <a:off x="1274063" y="4016735"/>
            <a:ext cx="1313180" cy="430439"/>
          </a:xfrm>
          <a:prstGeom prst="rect">
            <a:avLst/>
          </a:prstGeom>
        </p:spPr>
        <p:txBody>
          <a:bodyPr wrap="none">
            <a:spAutoFit/>
          </a:bodyPr>
          <a:lstStyle/>
          <a:p>
            <a:pPr lvl="0"/>
            <a:r>
              <a:rPr lang="zh-CN" altLang="en-US" sz="2195" b="1" dirty="0">
                <a:latin typeface="微软雅黑" panose="020B0503020204020204" pitchFamily="34" charset="-122"/>
                <a:ea typeface="微软雅黑" panose="020B0503020204020204" pitchFamily="34" charset="-122"/>
              </a:rPr>
              <a:t>整合能力</a:t>
            </a:r>
          </a:p>
        </p:txBody>
      </p:sp>
      <p:sp>
        <p:nvSpPr>
          <p:cNvPr id="56" name="矩形 55"/>
          <p:cNvSpPr/>
          <p:nvPr/>
        </p:nvSpPr>
        <p:spPr>
          <a:xfrm>
            <a:off x="1260535" y="4642467"/>
            <a:ext cx="1313180" cy="430439"/>
          </a:xfrm>
          <a:prstGeom prst="rect">
            <a:avLst/>
          </a:prstGeom>
        </p:spPr>
        <p:txBody>
          <a:bodyPr wrap="none">
            <a:spAutoFit/>
          </a:bodyPr>
          <a:lstStyle/>
          <a:p>
            <a:pPr defTabSz="913130">
              <a:defRPr/>
            </a:pPr>
            <a:r>
              <a:rPr lang="zh-CN" altLang="en-US" sz="2195" b="1" dirty="0">
                <a:latin typeface="微软雅黑" panose="020B0503020204020204" pitchFamily="34" charset="-122"/>
                <a:ea typeface="微软雅黑" panose="020B0503020204020204" pitchFamily="34" charset="-122"/>
              </a:rPr>
              <a:t>团队优势</a:t>
            </a:r>
          </a:p>
        </p:txBody>
      </p:sp>
      <p:sp>
        <p:nvSpPr>
          <p:cNvPr id="57" name="矩形 56"/>
          <p:cNvSpPr/>
          <p:nvPr/>
        </p:nvSpPr>
        <p:spPr>
          <a:xfrm>
            <a:off x="1274063" y="5268201"/>
            <a:ext cx="1313180" cy="430439"/>
          </a:xfrm>
          <a:prstGeom prst="rect">
            <a:avLst/>
          </a:prstGeom>
        </p:spPr>
        <p:txBody>
          <a:bodyPr wrap="none">
            <a:spAutoFit/>
          </a:bodyPr>
          <a:lstStyle/>
          <a:p>
            <a:pPr lvl="0"/>
            <a:r>
              <a:rPr lang="zh-CN" altLang="en-US" sz="2195" b="1" dirty="0">
                <a:latin typeface="微软雅黑" panose="020B0503020204020204" pitchFamily="34" charset="-122"/>
                <a:ea typeface="微软雅黑" panose="020B0503020204020204" pitchFamily="34" charset="-122"/>
              </a:rPr>
              <a:t>实施能力</a:t>
            </a:r>
          </a:p>
        </p:txBody>
      </p:sp>
      <p:sp>
        <p:nvSpPr>
          <p:cNvPr id="58" name="矩形 57"/>
          <p:cNvSpPr/>
          <p:nvPr/>
        </p:nvSpPr>
        <p:spPr>
          <a:xfrm>
            <a:off x="3601316" y="1544551"/>
            <a:ext cx="6905682" cy="338426"/>
          </a:xfrm>
          <a:prstGeom prst="rect">
            <a:avLst/>
          </a:prstGeom>
        </p:spPr>
        <p:txBody>
          <a:bodyPr wrap="square">
            <a:spAutoFit/>
          </a:bodyPr>
          <a:lstStyle/>
          <a:p>
            <a:pPr lvl="0"/>
            <a:r>
              <a:rPr lang="zh-CN" altLang="en-US" sz="1600" dirty="0">
                <a:latin typeface="微软雅黑" panose="020B0503020204020204" pitchFamily="34" charset="-122"/>
                <a:ea typeface="微软雅黑" panose="020B0503020204020204" pitchFamily="34" charset="-122"/>
              </a:rPr>
              <a:t>参与起草制定国家大数据交易标准及政府数据技术、安全、应用标准</a:t>
            </a:r>
          </a:p>
        </p:txBody>
      </p:sp>
      <p:sp>
        <p:nvSpPr>
          <p:cNvPr id="59" name="矩形 58"/>
          <p:cNvSpPr/>
          <p:nvPr/>
        </p:nvSpPr>
        <p:spPr>
          <a:xfrm>
            <a:off x="3601316" y="2170284"/>
            <a:ext cx="6905682" cy="338426"/>
          </a:xfrm>
          <a:prstGeom prst="rect">
            <a:avLst/>
          </a:prstGeom>
        </p:spPr>
        <p:txBody>
          <a:bodyPr wrap="square">
            <a:spAutoFit/>
          </a:bodyPr>
          <a:lstStyle/>
          <a:p>
            <a:pPr lvl="0"/>
            <a:r>
              <a:rPr lang="zh-CN" altLang="en-US" sz="1600" dirty="0">
                <a:latin typeface="微软雅黑" panose="020B0503020204020204" pitchFamily="34" charset="-122"/>
                <a:ea typeface="微软雅黑" panose="020B0503020204020204" pitchFamily="34" charset="-122"/>
              </a:rPr>
              <a:t>公司已经申请了</a:t>
            </a:r>
            <a:r>
              <a:rPr lang="en-US" altLang="zh-CN" sz="1600" dirty="0">
                <a:latin typeface="微软雅黑" panose="020B0503020204020204" pitchFamily="34" charset="-122"/>
                <a:ea typeface="微软雅黑" panose="020B0503020204020204" pitchFamily="34" charset="-122"/>
              </a:rPr>
              <a:t>100</a:t>
            </a:r>
            <a:r>
              <a:rPr lang="zh-CN" altLang="en-US" sz="1600" dirty="0">
                <a:latin typeface="微软雅黑" panose="020B0503020204020204" pitchFamily="34" charset="-122"/>
                <a:ea typeface="微软雅黑" panose="020B0503020204020204" pitchFamily="34" charset="-122"/>
              </a:rPr>
              <a:t>多项大数据专利、著作权等，涵盖了产业链核心技术</a:t>
            </a:r>
          </a:p>
        </p:txBody>
      </p:sp>
      <p:sp>
        <p:nvSpPr>
          <p:cNvPr id="60" name="矩形 59"/>
          <p:cNvSpPr/>
          <p:nvPr/>
        </p:nvSpPr>
        <p:spPr>
          <a:xfrm>
            <a:off x="3601316" y="2796016"/>
            <a:ext cx="7121486" cy="338426"/>
          </a:xfrm>
          <a:prstGeom prst="rect">
            <a:avLst/>
          </a:prstGeom>
        </p:spPr>
        <p:txBody>
          <a:bodyPr wrap="square">
            <a:spAutoFit/>
          </a:bodyPr>
          <a:lstStyle/>
          <a:p>
            <a:pPr lvl="0"/>
            <a:r>
              <a:rPr lang="zh-CN" altLang="en-US" sz="1600" dirty="0">
                <a:latin typeface="微软雅黑" panose="020B0503020204020204" pitchFamily="34" charset="-122"/>
                <a:ea typeface="微软雅黑" panose="020B0503020204020204" pitchFamily="34" charset="-122"/>
              </a:rPr>
              <a:t>经过</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年的研发，目前形成了</a:t>
            </a:r>
            <a:r>
              <a:rPr lang="en-US" altLang="zh-CN" sz="1600" dirty="0">
                <a:latin typeface="微软雅黑" panose="020B0503020204020204" pitchFamily="34" charset="-122"/>
                <a:ea typeface="微软雅黑" panose="020B0503020204020204" pitchFamily="34" charset="-122"/>
              </a:rPr>
              <a:t>4000</a:t>
            </a:r>
            <a:r>
              <a:rPr lang="zh-CN" altLang="en-US" sz="1600" dirty="0">
                <a:latin typeface="微软雅黑" panose="020B0503020204020204" pitchFamily="34" charset="-122"/>
                <a:ea typeface="微软雅黑" panose="020B0503020204020204" pitchFamily="34" charset="-122"/>
              </a:rPr>
              <a:t>多个政府大数据、行业大数据的应用场景</a:t>
            </a:r>
          </a:p>
        </p:txBody>
      </p:sp>
      <p:sp>
        <p:nvSpPr>
          <p:cNvPr id="61" name="矩形 60"/>
          <p:cNvSpPr/>
          <p:nvPr/>
        </p:nvSpPr>
        <p:spPr>
          <a:xfrm>
            <a:off x="3601316" y="3421748"/>
            <a:ext cx="6905682" cy="338426"/>
          </a:xfrm>
          <a:prstGeom prst="rect">
            <a:avLst/>
          </a:prstGeom>
        </p:spPr>
        <p:txBody>
          <a:bodyPr wrap="square">
            <a:spAutoFit/>
          </a:bodyPr>
          <a:lstStyle/>
          <a:p>
            <a:pPr lvl="0"/>
            <a:r>
              <a:rPr lang="zh-CN" altLang="en-US" sz="1600" dirty="0">
                <a:latin typeface="微软雅黑" panose="020B0503020204020204" pitchFamily="34" charset="-122"/>
                <a:ea typeface="微软雅黑" panose="020B0503020204020204" pitchFamily="34" charset="-122"/>
              </a:rPr>
              <a:t>针对政府大数据应用，已经将所有技术平台都开发完毕，具备</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年领先优势</a:t>
            </a:r>
          </a:p>
        </p:txBody>
      </p:sp>
      <p:sp>
        <p:nvSpPr>
          <p:cNvPr id="62" name="矩形 61"/>
          <p:cNvSpPr/>
          <p:nvPr/>
        </p:nvSpPr>
        <p:spPr>
          <a:xfrm>
            <a:off x="3601316" y="4047480"/>
            <a:ext cx="7121486" cy="338426"/>
          </a:xfrm>
          <a:prstGeom prst="rect">
            <a:avLst/>
          </a:prstGeom>
        </p:spPr>
        <p:txBody>
          <a:bodyPr wrap="square">
            <a:spAutoFit/>
          </a:bodyPr>
          <a:lstStyle/>
          <a:p>
            <a:pPr lvl="0"/>
            <a:r>
              <a:rPr lang="zh-CN" altLang="en-US" sz="1600" dirty="0">
                <a:latin typeface="微软雅黑" panose="020B0503020204020204" pitchFamily="34" charset="-122"/>
                <a:ea typeface="微软雅黑" panose="020B0503020204020204" pitchFamily="34" charset="-122"/>
              </a:rPr>
              <a:t>公司大数据整合平台已经整合了</a:t>
            </a:r>
            <a:r>
              <a:rPr lang="en-US" altLang="zh-CN" sz="1600" dirty="0">
                <a:latin typeface="微软雅黑" panose="020B0503020204020204" pitchFamily="34" charset="-122"/>
                <a:ea typeface="微软雅黑" panose="020B0503020204020204" pitchFamily="34" charset="-122"/>
              </a:rPr>
              <a:t>300</a:t>
            </a:r>
            <a:r>
              <a:rPr lang="zh-CN" altLang="en-US" sz="1600" dirty="0">
                <a:latin typeface="微软雅黑" panose="020B0503020204020204" pitchFamily="34" charset="-122"/>
                <a:ea typeface="微软雅黑" panose="020B0503020204020204" pitchFamily="34" charset="-122"/>
              </a:rPr>
              <a:t>多家国内外大数据工具厂商，构建生态圈</a:t>
            </a:r>
          </a:p>
        </p:txBody>
      </p:sp>
      <p:sp>
        <p:nvSpPr>
          <p:cNvPr id="63" name="矩形 62"/>
          <p:cNvSpPr/>
          <p:nvPr/>
        </p:nvSpPr>
        <p:spPr>
          <a:xfrm>
            <a:off x="3601316" y="4673212"/>
            <a:ext cx="6905682" cy="338426"/>
          </a:xfrm>
          <a:prstGeom prst="rect">
            <a:avLst/>
          </a:prstGeom>
        </p:spPr>
        <p:txBody>
          <a:bodyPr wrap="square">
            <a:spAutoFit/>
          </a:bodyPr>
          <a:lstStyle/>
          <a:p>
            <a:pPr lvl="0"/>
            <a:r>
              <a:rPr lang="zh-CN" altLang="en-US" sz="1600" dirty="0">
                <a:latin typeface="微软雅黑" panose="020B0503020204020204" pitchFamily="34" charset="-122"/>
                <a:ea typeface="微软雅黑" panose="020B0503020204020204" pitchFamily="34" charset="-122"/>
              </a:rPr>
              <a:t>公司构建了</a:t>
            </a:r>
            <a:r>
              <a:rPr lang="en-US" altLang="zh-CN" sz="1600" dirty="0">
                <a:latin typeface="微软雅黑" panose="020B0503020204020204" pitchFamily="34" charset="-122"/>
                <a:ea typeface="微软雅黑" panose="020B0503020204020204" pitchFamily="34" charset="-122"/>
              </a:rPr>
              <a:t>,1000</a:t>
            </a:r>
            <a:r>
              <a:rPr lang="zh-CN" altLang="en-US" sz="1600" dirty="0">
                <a:latin typeface="微软雅黑" panose="020B0503020204020204" pitchFamily="34" charset="-122"/>
                <a:ea typeface="微软雅黑" panose="020B0503020204020204" pitchFamily="34" charset="-122"/>
              </a:rPr>
              <a:t>多人的大数据技术研发及服务团队，大数据领域遥遥领先</a:t>
            </a:r>
          </a:p>
        </p:txBody>
      </p:sp>
      <p:sp>
        <p:nvSpPr>
          <p:cNvPr id="64" name="矩形 63"/>
          <p:cNvSpPr/>
          <p:nvPr/>
        </p:nvSpPr>
        <p:spPr>
          <a:xfrm>
            <a:off x="3601316" y="5293405"/>
            <a:ext cx="7121486" cy="338426"/>
          </a:xfrm>
          <a:prstGeom prst="rect">
            <a:avLst/>
          </a:prstGeom>
        </p:spPr>
        <p:txBody>
          <a:bodyPr wrap="square">
            <a:spAutoFit/>
          </a:bodyPr>
          <a:lstStyle/>
          <a:p>
            <a:pPr lvl="0"/>
            <a:r>
              <a:rPr lang="zh-CN" altLang="en-US" sz="1600" dirty="0">
                <a:latin typeface="微软雅黑" panose="020B0503020204020204" pitchFamily="34" charset="-122"/>
                <a:ea typeface="微软雅黑" panose="020B0503020204020204" pitchFamily="34" charset="-122"/>
              </a:rPr>
              <a:t>以北京、南京、成都、广州为研发基地，在</a:t>
            </a:r>
            <a:r>
              <a:rPr lang="en-US" altLang="zh-CN" sz="1600" dirty="0">
                <a:latin typeface="微软雅黑" panose="020B0503020204020204" pitchFamily="34" charset="-122"/>
                <a:ea typeface="微软雅黑" panose="020B0503020204020204" pitchFamily="34" charset="-122"/>
              </a:rPr>
              <a:t>40</a:t>
            </a:r>
            <a:r>
              <a:rPr lang="zh-CN" altLang="en-US" sz="1600" dirty="0">
                <a:latin typeface="微软雅黑" panose="020B0503020204020204" pitchFamily="34" charset="-122"/>
                <a:ea typeface="微软雅黑" panose="020B0503020204020204" pitchFamily="34" charset="-122"/>
              </a:rPr>
              <a:t>多个城市部署了技术实施团队</a:t>
            </a:r>
          </a:p>
        </p:txBody>
      </p:sp>
      <p:sp>
        <p:nvSpPr>
          <p:cNvPr id="65" name="矩形 64"/>
          <p:cNvSpPr/>
          <p:nvPr/>
        </p:nvSpPr>
        <p:spPr>
          <a:xfrm>
            <a:off x="5106234" y="89355"/>
            <a:ext cx="1620957" cy="523220"/>
          </a:xfrm>
          <a:prstGeom prst="rect">
            <a:avLst/>
          </a:prstGeom>
          <a:noFill/>
        </p:spPr>
        <p:txBody>
          <a:bodyPr wrap="none" rtlCol="0">
            <a:spAutoFit/>
          </a:bodyPr>
          <a:lstStyle/>
          <a:p>
            <a:pPr algn="ctr"/>
            <a:r>
              <a:rPr lang="zh-CN" altLang="en-US" sz="2800" dirty="0">
                <a:solidFill>
                  <a:srgbClr val="FFFFFF"/>
                </a:solidFill>
                <a:latin typeface="微软雅黑" panose="020B0503020204020204" pitchFamily="34" charset="-122"/>
                <a:ea typeface="微软雅黑" panose="020B0503020204020204" pitchFamily="34" charset="-122"/>
              </a:rPr>
              <a:t>综合实力</a:t>
            </a:r>
            <a:endParaRPr lang="zh-CN" altLang="zh-CN" sz="280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2579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51339" y="98185"/>
            <a:ext cx="3416320" cy="523092"/>
          </a:xfrm>
          <a:prstGeom prst="rect">
            <a:avLst/>
          </a:prstGeom>
          <a:noFill/>
        </p:spPr>
        <p:txBody>
          <a:bodyPr wrap="none" rtlCol="0">
            <a:spAutoFit/>
          </a:bodyPr>
          <a:lstStyle/>
          <a:p>
            <a:pPr algn="ctr"/>
            <a:r>
              <a:rPr lang="zh-CN" altLang="en-US" sz="2800" dirty="0">
                <a:solidFill>
                  <a:srgbClr val="FFFFFF"/>
                </a:solidFill>
                <a:latin typeface="微软雅黑" panose="020B0503020204020204" pitchFamily="34" charset="-122"/>
                <a:ea typeface="微软雅黑" panose="020B0503020204020204" pitchFamily="34" charset="-122"/>
              </a:rPr>
              <a:t>大数据应用场景实例</a:t>
            </a:r>
            <a:endParaRPr lang="zh-CN" altLang="zh-CN" sz="2800" dirty="0">
              <a:solidFill>
                <a:srgbClr val="FFFFFF"/>
              </a:solidFill>
              <a:latin typeface="微软雅黑" panose="020B0503020204020204" pitchFamily="34" charset="-122"/>
              <a:ea typeface="微软雅黑" panose="020B0503020204020204" pitchFamily="34" charset="-122"/>
            </a:endParaRPr>
          </a:p>
        </p:txBody>
      </p:sp>
      <p:pic>
        <p:nvPicPr>
          <p:cNvPr id="6" name="Picture 2" descr="C:\Users\Administrator\Desktop\page12.png"/>
          <p:cNvPicPr>
            <a:picLocks noChangeAspect="1" noChangeArrowheads="1"/>
          </p:cNvPicPr>
          <p:nvPr/>
        </p:nvPicPr>
        <p:blipFill>
          <a:blip r:embed="rId3"/>
          <a:srcRect/>
          <a:stretch>
            <a:fillRect/>
          </a:stretch>
        </p:blipFill>
        <p:spPr bwMode="auto">
          <a:xfrm>
            <a:off x="1119" y="684438"/>
            <a:ext cx="11521424" cy="5590206"/>
          </a:xfrm>
          <a:prstGeom prst="rect">
            <a:avLst/>
          </a:prstGeom>
          <a:noFill/>
        </p:spPr>
      </p:pic>
    </p:spTree>
    <p:extLst>
      <p:ext uri="{BB962C8B-B14F-4D97-AF65-F5344CB8AC3E}">
        <p14:creationId xmlns:p14="http://schemas.microsoft.com/office/powerpoint/2010/main" val="2460923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80107" y="82184"/>
            <a:ext cx="6647975" cy="523092"/>
          </a:xfrm>
          <a:prstGeom prst="rect">
            <a:avLst/>
          </a:prstGeom>
          <a:noFill/>
        </p:spPr>
        <p:txBody>
          <a:bodyPr wrap="none" rtlCol="0">
            <a:spAutoFit/>
          </a:bodyPr>
          <a:lstStyle/>
          <a:p>
            <a:pPr algn="ctr"/>
            <a:r>
              <a:rPr lang="zh-CN" altLang="en-US" sz="2800" dirty="0">
                <a:solidFill>
                  <a:srgbClr val="FFFFFF"/>
                </a:solidFill>
                <a:latin typeface="微软雅黑" panose="020B0503020204020204" pitchFamily="34" charset="-122"/>
                <a:ea typeface="微软雅黑" panose="020B0503020204020204" pitchFamily="34" charset="-122"/>
              </a:rPr>
              <a:t>国家领导人及地方政府领导对公司的关注</a:t>
            </a:r>
            <a:endParaRPr lang="zh-CN" altLang="zh-CN" sz="2800" dirty="0">
              <a:solidFill>
                <a:srgbClr val="FFFFFF"/>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942240" y="1082062"/>
            <a:ext cx="9793497" cy="4028315"/>
            <a:chOff x="936501" y="935831"/>
            <a:chExt cx="9803546" cy="4536504"/>
          </a:xfrm>
        </p:grpSpPr>
        <p:pic>
          <p:nvPicPr>
            <p:cNvPr id="13" name="图片 12" descr="习近平总书记来到贵阳市大数据广场考察.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6502" y="935831"/>
              <a:ext cx="1512168" cy="936104"/>
            </a:xfrm>
            <a:prstGeom prst="rect">
              <a:avLst/>
            </a:prstGeom>
          </p:spPr>
        </p:pic>
        <p:pic>
          <p:nvPicPr>
            <p:cNvPr id="14" name="图片 13" descr="财政部副部长刘昆率国务院督查组前来督查调研01.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6821" y="935831"/>
              <a:ext cx="1450288" cy="936104"/>
            </a:xfrm>
            <a:prstGeom prst="rect">
              <a:avLst/>
            </a:prstGeom>
          </p:spPr>
        </p:pic>
        <p:pic>
          <p:nvPicPr>
            <p:cNvPr id="15" name="图片 14" descr="财政部副部长刘昆率国务院督查组前来督查调研02.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8989" y="935831"/>
              <a:ext cx="1342338" cy="936104"/>
            </a:xfrm>
            <a:prstGeom prst="rect">
              <a:avLst/>
            </a:prstGeom>
          </p:spPr>
        </p:pic>
        <p:pic>
          <p:nvPicPr>
            <p:cNvPr id="16" name="图片 15" descr="河北省省委书记 赵克志（原贵州省委书记）并宣读李克强总理贺信.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93285" y="935831"/>
              <a:ext cx="1270935" cy="936104"/>
            </a:xfrm>
            <a:prstGeom prst="rect">
              <a:avLst/>
            </a:prstGeom>
          </p:spPr>
        </p:pic>
        <p:pic>
          <p:nvPicPr>
            <p:cNvPr id="17" name="图片 16" descr="未标题-2.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24963" y="935831"/>
              <a:ext cx="1196314" cy="936104"/>
            </a:xfrm>
            <a:prstGeom prst="rect">
              <a:avLst/>
            </a:prstGeom>
          </p:spPr>
        </p:pic>
        <p:pic>
          <p:nvPicPr>
            <p:cNvPr id="18" name="图片 17" descr="未标题-7.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20677" y="935831"/>
              <a:ext cx="1224136" cy="936104"/>
            </a:xfrm>
            <a:prstGeom prst="rect">
              <a:avLst/>
            </a:prstGeom>
          </p:spPr>
        </p:pic>
        <p:pic>
          <p:nvPicPr>
            <p:cNvPr id="19" name="图片 18" descr="未标题-8.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38197" y="935831"/>
              <a:ext cx="1401850" cy="936104"/>
            </a:xfrm>
            <a:prstGeom prst="rect">
              <a:avLst/>
            </a:prstGeom>
          </p:spPr>
        </p:pic>
        <p:pic>
          <p:nvPicPr>
            <p:cNvPr id="20" name="图片 19" descr="湖北省委常委、武汉市委书记阮成发携武汉领导班子一行人前来参观02.jp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45213" y="1943944"/>
              <a:ext cx="1584176" cy="880420"/>
            </a:xfrm>
            <a:prstGeom prst="rect">
              <a:avLst/>
            </a:prstGeom>
          </p:spPr>
        </p:pic>
        <p:pic>
          <p:nvPicPr>
            <p:cNvPr id="21" name="图片 20" descr="未标题-5.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43903" y="3816151"/>
              <a:ext cx="1296144" cy="792088"/>
            </a:xfrm>
            <a:prstGeom prst="rect">
              <a:avLst/>
            </a:prstGeom>
          </p:spPr>
        </p:pic>
        <p:pic>
          <p:nvPicPr>
            <p:cNvPr id="22" name="图片 21" descr="宁夏自治区主席开通大数据交易所账户_.jp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16821" y="1943944"/>
              <a:ext cx="1584176" cy="864096"/>
            </a:xfrm>
            <a:prstGeom prst="rect">
              <a:avLst/>
            </a:prstGeom>
          </p:spPr>
        </p:pic>
        <p:pic>
          <p:nvPicPr>
            <p:cNvPr id="23" name="图片 22" descr="mk.jp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6501" y="1943944"/>
              <a:ext cx="1080120" cy="864096"/>
            </a:xfrm>
            <a:prstGeom prst="rect">
              <a:avLst/>
            </a:prstGeom>
          </p:spPr>
        </p:pic>
        <p:pic>
          <p:nvPicPr>
            <p:cNvPr id="24" name="图片 23" descr="ͼƬ2.jp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33286" y="1943944"/>
              <a:ext cx="1706761" cy="864095"/>
            </a:xfrm>
            <a:prstGeom prst="rect">
              <a:avLst/>
            </a:prstGeom>
          </p:spPr>
        </p:pic>
        <p:pic>
          <p:nvPicPr>
            <p:cNvPr id="25" name="图片 24" descr="QQͼƬ20150807185240.jp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473004" y="1943943"/>
              <a:ext cx="1827895" cy="864096"/>
            </a:xfrm>
            <a:prstGeom prst="rect">
              <a:avLst/>
            </a:prstGeom>
          </p:spPr>
        </p:pic>
        <p:pic>
          <p:nvPicPr>
            <p:cNvPr id="26" name="图片 25" descr="湖北省委常委、武汉市委书记阮成发携武汉领导班子一行人前来参观.jp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304654" y="2880048"/>
              <a:ext cx="1368151" cy="864320"/>
            </a:xfrm>
            <a:prstGeom prst="rect">
              <a:avLst/>
            </a:prstGeom>
          </p:spPr>
        </p:pic>
        <p:pic>
          <p:nvPicPr>
            <p:cNvPr id="27" name="图片 26" descr="贵州省书记赵克志、省长陈敏尔、贵阳市委书记陈刚莅临大数据交易所.jp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744813" y="2880048"/>
              <a:ext cx="1080120" cy="864320"/>
            </a:xfrm>
            <a:prstGeom prst="rect">
              <a:avLst/>
            </a:prstGeom>
          </p:spPr>
        </p:pic>
        <p:pic>
          <p:nvPicPr>
            <p:cNvPr id="28" name="图片 27" descr="照片1.jp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33245" y="2895984"/>
              <a:ext cx="1512168" cy="864319"/>
            </a:xfrm>
            <a:prstGeom prst="rect">
              <a:avLst/>
            </a:prstGeom>
          </p:spPr>
        </p:pic>
        <p:pic>
          <p:nvPicPr>
            <p:cNvPr id="29" name="图片 28" descr="湖北省副省长图二.jp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249310" y="2895984"/>
              <a:ext cx="1490737" cy="863912"/>
            </a:xfrm>
            <a:prstGeom prst="rect">
              <a:avLst/>
            </a:prstGeom>
          </p:spPr>
        </p:pic>
        <p:pic>
          <p:nvPicPr>
            <p:cNvPr id="30" name="图片 29" descr="IMG_3514_meitu_1_meitu_4.jpg"/>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36501" y="2880047"/>
              <a:ext cx="1296144" cy="864489"/>
            </a:xfrm>
            <a:prstGeom prst="rect">
              <a:avLst/>
            </a:prstGeom>
          </p:spPr>
        </p:pic>
        <p:grpSp>
          <p:nvGrpSpPr>
            <p:cNvPr id="31" name="组 45"/>
            <p:cNvGrpSpPr/>
            <p:nvPr/>
          </p:nvGrpSpPr>
          <p:grpSpPr>
            <a:xfrm>
              <a:off x="936502" y="4680247"/>
              <a:ext cx="9803545" cy="792088"/>
              <a:chOff x="936502" y="1943943"/>
              <a:chExt cx="9803545" cy="939115"/>
            </a:xfrm>
          </p:grpSpPr>
          <p:pic>
            <p:nvPicPr>
              <p:cNvPr id="41" name="图片 40" descr="交通银行总行互联网金融业务中心总裁陈 必钧亲临现场参观.jpg"/>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057181" y="1943943"/>
                <a:ext cx="1176130" cy="936104"/>
              </a:xfrm>
              <a:prstGeom prst="rect">
                <a:avLst/>
              </a:prstGeom>
            </p:spPr>
          </p:pic>
          <p:pic>
            <p:nvPicPr>
              <p:cNvPr id="42" name="图片 41" descr="时任贵州省省长（现任贵州省委书记）陈敏尔陪同宁夏自治区主席刘慧亲临现场实地参观.jpg"/>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545013" y="1943943"/>
                <a:ext cx="1440160" cy="936104"/>
              </a:xfrm>
              <a:prstGeom prst="rect">
                <a:avLst/>
              </a:prstGeom>
            </p:spPr>
          </p:pic>
          <p:pic>
            <p:nvPicPr>
              <p:cNvPr id="43" name="图片 42" descr="未标题-6.jpg"/>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36502" y="1943943"/>
                <a:ext cx="1800200" cy="939115"/>
              </a:xfrm>
              <a:prstGeom prst="rect">
                <a:avLst/>
              </a:prstGeom>
            </p:spPr>
          </p:pic>
          <p:pic>
            <p:nvPicPr>
              <p:cNvPr id="44" name="图片 43" descr="九次方大数据 (2).jpg"/>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281317" y="1943943"/>
                <a:ext cx="1152128" cy="936104"/>
              </a:xfrm>
              <a:prstGeom prst="rect">
                <a:avLst/>
              </a:prstGeom>
            </p:spPr>
          </p:pic>
          <p:pic>
            <p:nvPicPr>
              <p:cNvPr id="45" name="图片 44" descr="337403998652214078.jpg"/>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176861" y="1943943"/>
                <a:ext cx="1296144" cy="936104"/>
              </a:xfrm>
              <a:prstGeom prst="rect">
                <a:avLst/>
              </a:prstGeom>
            </p:spPr>
          </p:pic>
          <p:pic>
            <p:nvPicPr>
              <p:cNvPr id="46" name="图片 45" descr="第一张.jpg"/>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505453" y="1943943"/>
                <a:ext cx="1234594" cy="936104"/>
              </a:xfrm>
              <a:prstGeom prst="rect">
                <a:avLst/>
              </a:prstGeom>
            </p:spPr>
          </p:pic>
          <p:pic>
            <p:nvPicPr>
              <p:cNvPr id="47" name="图片 46" descr="DSCN0626.JPG"/>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808709" y="1943943"/>
                <a:ext cx="1296144" cy="936104"/>
              </a:xfrm>
              <a:prstGeom prst="rect">
                <a:avLst/>
              </a:prstGeom>
            </p:spPr>
          </p:pic>
        </p:grpSp>
        <p:pic>
          <p:nvPicPr>
            <p:cNvPr id="32" name="图片 31" descr="7C7A1931F40145548E77F05B7EF8D080.jpg"/>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36501" y="3816150"/>
              <a:ext cx="1368152" cy="792089"/>
            </a:xfrm>
            <a:prstGeom prst="rect">
              <a:avLst/>
            </a:prstGeom>
          </p:spPr>
        </p:pic>
        <p:pic>
          <p:nvPicPr>
            <p:cNvPr id="33" name="图片 32" descr="0C3AB0D3E926B37226C5F5E7DDDF9CA2.jpg"/>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376661" y="3816151"/>
              <a:ext cx="1368152" cy="792088"/>
            </a:xfrm>
            <a:prstGeom prst="rect">
              <a:avLst/>
            </a:prstGeom>
          </p:spPr>
        </p:pic>
        <p:pic>
          <p:nvPicPr>
            <p:cNvPr id="34" name="图片 33" descr="1B479A4D20248CECDB7250F372DECE03.jpg"/>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816821" y="3816151"/>
              <a:ext cx="1440160" cy="792088"/>
            </a:xfrm>
            <a:prstGeom prst="rect">
              <a:avLst/>
            </a:prstGeom>
          </p:spPr>
        </p:pic>
        <p:pic>
          <p:nvPicPr>
            <p:cNvPr id="35" name="图片 34" descr="10ABD46BA3DC3F0F28CEE26E15ED1B94.jpg"/>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5328989" y="3816151"/>
              <a:ext cx="1440160" cy="792088"/>
            </a:xfrm>
            <a:prstGeom prst="rect">
              <a:avLst/>
            </a:prstGeom>
          </p:spPr>
        </p:pic>
        <p:pic>
          <p:nvPicPr>
            <p:cNvPr id="36" name="图片 35" descr="016D0C49BFFAF21DACC2125A6D15E141.jpg"/>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896942" y="2880047"/>
              <a:ext cx="1296143" cy="864096"/>
            </a:xfrm>
            <a:prstGeom prst="rect">
              <a:avLst/>
            </a:prstGeom>
          </p:spPr>
        </p:pic>
        <p:pic>
          <p:nvPicPr>
            <p:cNvPr id="37" name="图片 36" descr="70026C544B606410BB0D08F3C76ACD6A.jpg"/>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6841157" y="3816151"/>
              <a:ext cx="1224136" cy="792088"/>
            </a:xfrm>
            <a:prstGeom prst="rect">
              <a:avLst/>
            </a:prstGeom>
          </p:spPr>
        </p:pic>
        <p:pic>
          <p:nvPicPr>
            <p:cNvPr id="38" name="图片 37" descr="CC30EFDA8822BB333279CC4DC6B0F268.jp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8167274" y="3816151"/>
              <a:ext cx="1194163" cy="792088"/>
            </a:xfrm>
            <a:prstGeom prst="rect">
              <a:avLst/>
            </a:prstGeom>
          </p:spPr>
        </p:pic>
        <p:pic>
          <p:nvPicPr>
            <p:cNvPr id="39" name="图片 38" descr="AA353CEA3F4E64E345ABD2F265759A40.jp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088629" y="1943944"/>
              <a:ext cx="1656184" cy="864096"/>
            </a:xfrm>
            <a:prstGeom prst="rect">
              <a:avLst/>
            </a:prstGeom>
          </p:spPr>
        </p:pic>
        <p:pic>
          <p:nvPicPr>
            <p:cNvPr id="40" name="Picture 2"/>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6265093" y="2895984"/>
              <a:ext cx="1293388" cy="847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8" name="矩形 47"/>
          <p:cNvSpPr/>
          <p:nvPr/>
        </p:nvSpPr>
        <p:spPr>
          <a:xfrm>
            <a:off x="813614" y="5293256"/>
            <a:ext cx="10039415" cy="784830"/>
          </a:xfrm>
          <a:prstGeom prst="rect">
            <a:avLst/>
          </a:prstGeom>
        </p:spPr>
        <p:txBody>
          <a:bodyPr wrap="square">
            <a:spAutoFit/>
          </a:bodyPr>
          <a:lstStyle/>
          <a:p>
            <a:pPr algn="just">
              <a:lnSpc>
                <a:spcPts val="1800"/>
              </a:lnSpc>
            </a:pPr>
            <a:r>
              <a:rPr lang="en-US" altLang="zh-CN" sz="1300" dirty="0">
                <a:latin typeface="微软雅黑" panose="020B0503020204020204" pitchFamily="34" charset="-122"/>
                <a:ea typeface="微软雅黑" panose="020B0503020204020204" pitchFamily="34" charset="-122"/>
                <a:cs typeface="微软雅黑" panose="020B0503020204020204" pitchFamily="34" charset="-122"/>
              </a:rPr>
              <a:t>2015</a:t>
            </a:r>
            <a:r>
              <a:rPr lang="zh-CN" altLang="en-US" sz="1300" dirty="0">
                <a:latin typeface="微软雅黑" panose="020B0503020204020204" pitchFamily="34" charset="-122"/>
                <a:ea typeface="微软雅黑" panose="020B0503020204020204" pitchFamily="34" charset="-122"/>
                <a:cs typeface="微软雅黑" panose="020B0503020204020204" pitchFamily="34" charset="-122"/>
              </a:rPr>
              <a:t>年，九次方大数据联合贵阳市政府成立全球</a:t>
            </a:r>
            <a:r>
              <a:rPr lang="zh-CN" altLang="en-US" sz="1300" b="1" dirty="0">
                <a:latin typeface="微软雅黑" panose="020B0503020204020204" pitchFamily="34" charset="-122"/>
                <a:ea typeface="微软雅黑" panose="020B0503020204020204" pitchFamily="34" charset="-122"/>
                <a:cs typeface="微软雅黑" panose="020B0503020204020204" pitchFamily="34" charset="-122"/>
              </a:rPr>
              <a:t>首家</a:t>
            </a:r>
            <a:r>
              <a:rPr lang="zh-CN" altLang="en-US" sz="1300" dirty="0">
                <a:latin typeface="微软雅黑" panose="020B0503020204020204" pitchFamily="34" charset="-122"/>
                <a:ea typeface="微软雅黑" panose="020B0503020204020204" pitchFamily="34" charset="-122"/>
                <a:cs typeface="微软雅黑" panose="020B0503020204020204" pitchFamily="34" charset="-122"/>
              </a:rPr>
              <a:t>大数据交易所</a:t>
            </a:r>
            <a:r>
              <a:rPr lang="en-US" altLang="zh-CN" sz="13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cs typeface="微软雅黑" panose="020B0503020204020204" pitchFamily="34" charset="-122"/>
              </a:rPr>
              <a:t>贵阳大数据交易所，交易所于</a:t>
            </a:r>
            <a:r>
              <a:rPr lang="en-US" altLang="zh-CN" sz="1300" dirty="0">
                <a:latin typeface="微软雅黑" panose="020B0503020204020204" pitchFamily="34" charset="-122"/>
                <a:ea typeface="微软雅黑" panose="020B0503020204020204" pitchFamily="34" charset="-122"/>
                <a:cs typeface="微软雅黑" panose="020B0503020204020204" pitchFamily="34" charset="-122"/>
              </a:rPr>
              <a:t>2015</a:t>
            </a:r>
            <a:r>
              <a:rPr lang="zh-CN" altLang="en-US" sz="1300" dirty="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300"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300" dirty="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300" dirty="0">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1300" dirty="0">
                <a:latin typeface="微软雅黑" panose="020B0503020204020204" pitchFamily="34" charset="-122"/>
                <a:ea typeface="微软雅黑" panose="020B0503020204020204" pitchFamily="34" charset="-122"/>
                <a:cs typeface="微软雅黑" panose="020B0503020204020204" pitchFamily="34" charset="-122"/>
              </a:rPr>
              <a:t>日得到了李克强总理的亲自批示，马凯副总理、公安部郭声琨部长、财政部刘昆副部长、国家信息中心杜平常务副主任、国家信息化专家咨询委员会周宏仁常务副主任、国家网络安全审查小组组长沈昌祥院士等</a:t>
            </a:r>
            <a:r>
              <a:rPr lang="en-US" altLang="zh-CN" sz="1300" dirty="0">
                <a:latin typeface="微软雅黑" panose="020B0503020204020204" pitchFamily="34" charset="-122"/>
                <a:ea typeface="微软雅黑" panose="020B0503020204020204" pitchFamily="34" charset="-122"/>
                <a:cs typeface="微软雅黑" panose="020B0503020204020204" pitchFamily="34" charset="-122"/>
              </a:rPr>
              <a:t>700</a:t>
            </a:r>
            <a:r>
              <a:rPr lang="zh-CN" altLang="en-US" sz="1300" dirty="0">
                <a:latin typeface="微软雅黑" panose="020B0503020204020204" pitchFamily="34" charset="-122"/>
                <a:ea typeface="微软雅黑" panose="020B0503020204020204" pitchFamily="34" charset="-122"/>
                <a:cs typeface="微软雅黑" panose="020B0503020204020204" pitchFamily="34" charset="-122"/>
              </a:rPr>
              <a:t>多个领导到公司指导工作。</a:t>
            </a:r>
          </a:p>
        </p:txBody>
      </p:sp>
    </p:spTree>
    <p:extLst>
      <p:ext uri="{BB962C8B-B14F-4D97-AF65-F5344CB8AC3E}">
        <p14:creationId xmlns:p14="http://schemas.microsoft.com/office/powerpoint/2010/main" val="3626770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45476" y="85335"/>
            <a:ext cx="3775393" cy="523220"/>
          </a:xfrm>
          <a:prstGeom prst="rect">
            <a:avLst/>
          </a:prstGeom>
          <a:noFill/>
        </p:spPr>
        <p:txBody>
          <a:bodyPr wrap="none" rtlCol="0">
            <a:spAutoFit/>
          </a:bodyPr>
          <a:lstStyle/>
          <a:p>
            <a:pPr algn="ctr"/>
            <a:r>
              <a:rPr lang="zh-CN" altLang="en-US" sz="2800" dirty="0">
                <a:solidFill>
                  <a:srgbClr val="FFFFFF"/>
                </a:solidFill>
                <a:latin typeface="微软雅黑" panose="020B0503020204020204" pitchFamily="34" charset="-122"/>
                <a:ea typeface="微软雅黑" panose="020B0503020204020204" pitchFamily="34" charset="-122"/>
              </a:rPr>
              <a:t>九次方大数据主要股东</a:t>
            </a:r>
          </a:p>
        </p:txBody>
      </p:sp>
      <p:grpSp>
        <p:nvGrpSpPr>
          <p:cNvPr id="9" name="组合 8"/>
          <p:cNvGrpSpPr/>
          <p:nvPr/>
        </p:nvGrpSpPr>
        <p:grpSpPr>
          <a:xfrm>
            <a:off x="1114678" y="1799909"/>
            <a:ext cx="9215621" cy="3600444"/>
            <a:chOff x="1202409" y="1440571"/>
            <a:chExt cx="9225077" cy="3260848"/>
          </a:xfrm>
        </p:grpSpPr>
        <p:pic>
          <p:nvPicPr>
            <p:cNvPr id="10" name="Picture 3" descr="D:\申延蔷\2016\九次方中文宣传册\资源\ppt\建银.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3120" y="1539742"/>
              <a:ext cx="1607460" cy="7310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申延蔷\2016\九次方中文宣传册\资源\ppt\博信.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2409" y="1440571"/>
              <a:ext cx="747351" cy="8657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申延蔷\2016\九次方中文宣传册\资源\ppt\中茵.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8148" y="2730977"/>
              <a:ext cx="1463675" cy="6510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D:\申延蔷\2016\九次方中文宣传册\资源\ppt\信中利.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42131" y="1568196"/>
              <a:ext cx="1279525" cy="6105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申延蔷\2016\九次方中文宣传册\资源\ppt\当代东方.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28072" y="2795486"/>
              <a:ext cx="1030287" cy="5220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D:\申延蔷\2016\九次方中文宣传册\资源\ppt\中非.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42728" y="1632319"/>
              <a:ext cx="1014412" cy="48225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D:\申延蔷\2016\九次方中文宣传册\资源\ppt\idg.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45251" y="1574694"/>
              <a:ext cx="1331912" cy="59750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 descr="D:\申延蔷\2016\九次方中文宣传册\资源\ppt\海南兴盛.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55902" y="2818312"/>
              <a:ext cx="990600" cy="47637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D:\申延蔷\2016\九次方中文宣传册\资源\ppt\复朴.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53695" y="3873716"/>
              <a:ext cx="1209675" cy="5605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D:\申延蔷\2016\九次方中文宣传册\资源\ppt\巨越.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390709" y="2803425"/>
              <a:ext cx="977900" cy="5061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D:\申延蔷\2016\九次方中文宣传册\资源\ppt\享悦.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926041" y="2795486"/>
              <a:ext cx="1014412" cy="5220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7" descr="D:\申延蔷\2016\九次方中文宣传册\资源\ppt\睿斯基金.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413074" y="3898043"/>
              <a:ext cx="1014412" cy="51185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8" descr="D:\申延蔷\2016\九次方中文宣传册\资源\ppt\键桥.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86423" y="3824514"/>
              <a:ext cx="1387475" cy="6589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9" descr="C:\Users\ADMIN\Desktop\logo.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72233" y="1655650"/>
              <a:ext cx="1232212" cy="43559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D:\申延蔷\2016\九次方中文宣传册\资源\ppt\德同资本.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214449" y="2741400"/>
              <a:ext cx="1521208" cy="63019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1" descr="D:\申延蔷\2016\九次方中文宣传册\资源\ppt\初灵.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560632" y="3883907"/>
              <a:ext cx="1533370" cy="54012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浙江省科技风险投资有限公司"/>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53296" y="3716796"/>
              <a:ext cx="1066800" cy="874344"/>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nvSpPr>
          <p:spPr>
            <a:xfrm>
              <a:off x="4657186" y="3615655"/>
              <a:ext cx="1064470" cy="10856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195"/>
            </a:p>
          </p:txBody>
        </p:sp>
        <p:grpSp>
          <p:nvGrpSpPr>
            <p:cNvPr id="28" name="组合 27"/>
            <p:cNvGrpSpPr/>
            <p:nvPr/>
          </p:nvGrpSpPr>
          <p:grpSpPr>
            <a:xfrm>
              <a:off x="4746138" y="4258070"/>
              <a:ext cx="1114804" cy="443349"/>
              <a:chOff x="4695804" y="4039956"/>
              <a:chExt cx="1114804" cy="443349"/>
            </a:xfrm>
          </p:grpSpPr>
          <p:sp>
            <p:nvSpPr>
              <p:cNvPr id="30" name="矩形 29"/>
              <p:cNvSpPr/>
              <p:nvPr/>
            </p:nvSpPr>
            <p:spPr>
              <a:xfrm>
                <a:off x="4695804" y="4039956"/>
                <a:ext cx="1114804" cy="307772"/>
              </a:xfrm>
              <a:prstGeom prst="rect">
                <a:avLst/>
              </a:prstGeom>
            </p:spPr>
            <p:txBody>
              <a:bodyPr wrap="square">
                <a:spAutoFit/>
              </a:bodyPr>
              <a:lstStyle/>
              <a:p>
                <a:r>
                  <a:rPr lang="zh-CN" altLang="en-US" sz="1400" b="1" dirty="0">
                    <a:latin typeface="微软雅黑" panose="020B0503020204020204" pitchFamily="34" charset="-122"/>
                    <a:ea typeface="微软雅黑" panose="020B0503020204020204" pitchFamily="34" charset="-122"/>
                  </a:rPr>
                  <a:t>鼎峰资本</a:t>
                </a:r>
              </a:p>
            </p:txBody>
          </p:sp>
          <p:sp>
            <p:nvSpPr>
              <p:cNvPr id="31" name="矩形 30"/>
              <p:cNvSpPr/>
              <p:nvPr/>
            </p:nvSpPr>
            <p:spPr>
              <a:xfrm>
                <a:off x="4713649" y="4236959"/>
                <a:ext cx="768947" cy="246346"/>
              </a:xfrm>
              <a:prstGeom prst="rect">
                <a:avLst/>
              </a:prstGeom>
            </p:spPr>
            <p:txBody>
              <a:bodyPr wrap="none">
                <a:spAutoFit/>
              </a:bodyPr>
              <a:lstStyle/>
              <a:p>
                <a:r>
                  <a:rPr lang="en-US" altLang="zh-CN" sz="1000" dirty="0">
                    <a:solidFill>
                      <a:schemeClr val="bg1">
                        <a:lumMod val="65000"/>
                      </a:schemeClr>
                    </a:solidFill>
                    <a:latin typeface="迷你简综艺" panose="03000509000000000000" pitchFamily="65" charset="-122"/>
                    <a:ea typeface="迷你简综艺" panose="03000509000000000000" pitchFamily="65" charset="-122"/>
                  </a:rPr>
                  <a:t>Prime Mont</a:t>
                </a:r>
                <a:endParaRPr lang="zh-CN" altLang="en-US" sz="1000" dirty="0">
                  <a:solidFill>
                    <a:schemeClr val="bg1">
                      <a:lumMod val="65000"/>
                    </a:schemeClr>
                  </a:solidFill>
                  <a:latin typeface="迷你简综艺" panose="03000509000000000000" pitchFamily="65" charset="-122"/>
                  <a:ea typeface="迷你简综艺" panose="03000509000000000000" pitchFamily="65" charset="-122"/>
                </a:endParaRPr>
              </a:p>
            </p:txBody>
          </p:sp>
        </p:grpSp>
        <p:pic>
          <p:nvPicPr>
            <p:cNvPr id="29" name="Picture 2" descr="C:\Users\ADMIN\Desktop\91B7FD3F77910EA7DF5CFF6996E4981C.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828942" y="3510075"/>
              <a:ext cx="771292" cy="7712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7915451"/>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8904</TotalTime>
  <Words>8486</Words>
  <Application>Microsoft Office PowerPoint</Application>
  <PresentationFormat>自定义</PresentationFormat>
  <Paragraphs>662</Paragraphs>
  <Slides>58</Slides>
  <Notes>9</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58</vt:i4>
      </vt:variant>
    </vt:vector>
  </HeadingPairs>
  <TitlesOfParts>
    <vt:vector size="68" baseType="lpstr">
      <vt:lpstr>Helvetica Light</vt:lpstr>
      <vt:lpstr>迷你简综艺</vt:lpstr>
      <vt:lpstr>宋体</vt:lpstr>
      <vt:lpstr>微软雅黑</vt:lpstr>
      <vt:lpstr>Arial</vt:lpstr>
      <vt:lpstr>Calibri</vt:lpstr>
      <vt:lpstr>Calibri Light</vt:lpstr>
      <vt:lpstr>Wingdings</vt:lpstr>
      <vt:lpstr>自定义设计方案</vt:lpstr>
      <vt:lpstr>1_自定义设计方案</vt:lpstr>
      <vt:lpstr>经济运行分析大数据应用场景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食草堂市场研究方案</dc:title>
  <dc:creator>THINK</dc:creator>
  <cp:lastModifiedBy>glory zhang</cp:lastModifiedBy>
  <cp:revision>1898</cp:revision>
  <cp:lastPrinted>2016-08-18T08:43:22Z</cp:lastPrinted>
  <dcterms:created xsi:type="dcterms:W3CDTF">2015-07-30T03:14:00Z</dcterms:created>
  <dcterms:modified xsi:type="dcterms:W3CDTF">2017-03-31T07:40:45Z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2052-10.1.0.5511</vt:lpwstr>
  </property>
</Properties>
</file>